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Lst>
  <p:handoutMasterIdLst>
    <p:handoutMasterId r:id="rId21"/>
  </p:handoutMasterIdLst>
  <p:sldIdLst>
    <p:sldId id="256" r:id="rId5"/>
    <p:sldId id="257" r:id="rId6"/>
    <p:sldId id="258" r:id="rId7"/>
    <p:sldId id="269" r:id="rId8"/>
    <p:sldId id="264" r:id="rId9"/>
    <p:sldId id="266" r:id="rId10"/>
    <p:sldId id="268" r:id="rId11"/>
    <p:sldId id="267" r:id="rId12"/>
    <p:sldId id="259" r:id="rId13"/>
    <p:sldId id="262" r:id="rId14"/>
    <p:sldId id="263" r:id="rId15"/>
    <p:sldId id="270" r:id="rId16"/>
    <p:sldId id="271" r:id="rId17"/>
    <p:sldId id="272" r:id="rId18"/>
    <p:sldId id="274" r:id="rId19"/>
    <p:sldId id="273" r:id="rId20"/>
  </p:sldIdLst>
  <p:sldSz cx="12192000" cy="6858000"/>
  <p:notesSz cx="9872663" cy="6742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3D9E1"/>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1C63AF-F3BD-4D51-9875-D32BEF985AE0}" v="2" dt="2021-10-05T07:42:17.7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4660"/>
  </p:normalViewPr>
  <p:slideViewPr>
    <p:cSldViewPr snapToGrid="0">
      <p:cViewPr varScale="1">
        <p:scale>
          <a:sx n="128" d="100"/>
          <a:sy n="128" d="100"/>
        </p:scale>
        <p:origin x="52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78154" cy="33827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592224" y="0"/>
            <a:ext cx="4278154" cy="338277"/>
          </a:xfrm>
          <a:prstGeom prst="rect">
            <a:avLst/>
          </a:prstGeom>
        </p:spPr>
        <p:txBody>
          <a:bodyPr vert="horz" lIns="91440" tIns="45720" rIns="91440" bIns="45720" rtlCol="0"/>
          <a:lstStyle>
            <a:lvl1pPr algn="r">
              <a:defRPr sz="1200"/>
            </a:lvl1pPr>
          </a:lstStyle>
          <a:p>
            <a:fld id="{6544028D-AC9B-4106-A504-781580DFC60E}" type="datetimeFigureOut">
              <a:rPr lang="en-GB" smtClean="0"/>
              <a:t>13/10/2022</a:t>
            </a:fld>
            <a:endParaRPr lang="en-GB"/>
          </a:p>
        </p:txBody>
      </p:sp>
      <p:sp>
        <p:nvSpPr>
          <p:cNvPr id="4" name="Footer Placeholder 3"/>
          <p:cNvSpPr>
            <a:spLocks noGrp="1"/>
          </p:cNvSpPr>
          <p:nvPr>
            <p:ph type="ftr" sz="quarter" idx="2"/>
          </p:nvPr>
        </p:nvSpPr>
        <p:spPr>
          <a:xfrm>
            <a:off x="0" y="6403837"/>
            <a:ext cx="4278154" cy="33827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592224" y="6403837"/>
            <a:ext cx="4278154" cy="338276"/>
          </a:xfrm>
          <a:prstGeom prst="rect">
            <a:avLst/>
          </a:prstGeom>
        </p:spPr>
        <p:txBody>
          <a:bodyPr vert="horz" lIns="91440" tIns="45720" rIns="91440" bIns="45720" rtlCol="0" anchor="b"/>
          <a:lstStyle>
            <a:lvl1pPr algn="r">
              <a:defRPr sz="1200"/>
            </a:lvl1pPr>
          </a:lstStyle>
          <a:p>
            <a:fld id="{A86D74AF-D767-456E-8954-1390F24B9163}" type="slidenum">
              <a:rPr lang="en-GB" smtClean="0"/>
              <a:t>‹#›</a:t>
            </a:fld>
            <a:endParaRPr lang="en-GB"/>
          </a:p>
        </p:txBody>
      </p:sp>
    </p:spTree>
    <p:extLst>
      <p:ext uri="{BB962C8B-B14F-4D97-AF65-F5344CB8AC3E}">
        <p14:creationId xmlns:p14="http://schemas.microsoft.com/office/powerpoint/2010/main" val="118472506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80F33CD-6B08-40AA-B756-7EE75940D420}" type="datetimeFigureOut">
              <a:rPr lang="en-GB" smtClean="0"/>
              <a:t>13/10/2022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38508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0F33CD-6B08-40AA-B756-7EE75940D420}" type="datetimeFigureOut">
              <a:rPr lang="en-GB" smtClean="0"/>
              <a:t>13/10/2022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342369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0F33CD-6B08-40AA-B756-7EE75940D420}" type="datetimeFigureOut">
              <a:rPr lang="en-GB" smtClean="0"/>
              <a:t>13/10/2022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4263372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80F33CD-6B08-40AA-B756-7EE75940D420}" type="datetimeFigureOut">
              <a:rPr lang="en-GB" smtClean="0"/>
              <a:t>13/10/2022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3837677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0F33CD-6B08-40AA-B756-7EE75940D420}" type="datetimeFigureOut">
              <a:rPr lang="en-GB" smtClean="0"/>
              <a:t>13/10/2022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2177394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80F33CD-6B08-40AA-B756-7EE75940D420}" type="datetimeFigureOut">
              <a:rPr lang="en-GB" smtClean="0"/>
              <a:t>13/10/2022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120593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80F33CD-6B08-40AA-B756-7EE75940D420}" type="datetimeFigureOut">
              <a:rPr lang="en-GB" smtClean="0"/>
              <a:t>13/10/2022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3890998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80F33CD-6B08-40AA-B756-7EE75940D420}" type="datetimeFigureOut">
              <a:rPr lang="en-GB" smtClean="0"/>
              <a:t>13/10/2022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293274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0F33CD-6B08-40AA-B756-7EE75940D420}" type="datetimeFigureOut">
              <a:rPr lang="en-GB" smtClean="0"/>
              <a:t>13/10/2022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850854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0F33CD-6B08-40AA-B756-7EE75940D420}" type="datetimeFigureOut">
              <a:rPr lang="en-GB" smtClean="0"/>
              <a:t>13/10/2022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779683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0F33CD-6B08-40AA-B756-7EE75940D420}" type="datetimeFigureOut">
              <a:rPr lang="en-GB" smtClean="0"/>
              <a:t>13/10/2022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8FE067A-5182-4CB7-8051-A422D01F8AB1}" type="slidenum">
              <a:rPr lang="en-GB" smtClean="0"/>
              <a:t>‹#›</a:t>
            </a:fld>
            <a:endParaRPr lang="en-GB"/>
          </a:p>
        </p:txBody>
      </p:sp>
    </p:spTree>
    <p:extLst>
      <p:ext uri="{BB962C8B-B14F-4D97-AF65-F5344CB8AC3E}">
        <p14:creationId xmlns:p14="http://schemas.microsoft.com/office/powerpoint/2010/main" val="931351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65000">
              <a:schemeClr val="accent1">
                <a:lumMod val="45000"/>
                <a:lumOff val="55000"/>
              </a:schemeClr>
            </a:gs>
            <a:gs pos="100000">
              <a:srgbClr val="43D9E1"/>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F33CD-6B08-40AA-B756-7EE75940D420}" type="datetimeFigureOut">
              <a:rPr lang="en-GB" smtClean="0"/>
              <a:t>13/10/2022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FE067A-5182-4CB7-8051-A422D01F8AB1}" type="slidenum">
              <a:rPr lang="en-GB" smtClean="0"/>
              <a:t>‹#›</a:t>
            </a:fld>
            <a:endParaRPr lang="en-GB"/>
          </a:p>
        </p:txBody>
      </p:sp>
    </p:spTree>
    <p:extLst>
      <p:ext uri="{BB962C8B-B14F-4D97-AF65-F5344CB8AC3E}">
        <p14:creationId xmlns:p14="http://schemas.microsoft.com/office/powerpoint/2010/main" val="14815087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envisionation.org/"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hyperlink" Target="mailto:sevclarke@me.com" TargetMode="External"/><Relationship Id="rId2" Type="http://schemas.openxmlformats.org/officeDocument/2006/relationships/hyperlink" Target="mailto:Bru@Envisionation.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96151"/>
            <a:ext cx="9144000" cy="2387600"/>
          </a:xfrm>
        </p:spPr>
        <p:txBody>
          <a:bodyPr/>
          <a:lstStyle/>
          <a:p>
            <a:r>
              <a:rPr lang="en-GB" dirty="0"/>
              <a:t>Ocean fertilisation by buoyant flakes</a:t>
            </a:r>
          </a:p>
        </p:txBody>
      </p:sp>
      <p:sp>
        <p:nvSpPr>
          <p:cNvPr id="3" name="Subtitle 2"/>
          <p:cNvSpPr>
            <a:spLocks noGrp="1"/>
          </p:cNvSpPr>
          <p:nvPr>
            <p:ph type="subTitle" idx="1"/>
          </p:nvPr>
        </p:nvSpPr>
        <p:spPr/>
        <p:txBody>
          <a:bodyPr/>
          <a:lstStyle/>
          <a:p>
            <a:r>
              <a:rPr lang="en-GB" dirty="0"/>
              <a:t>A presentation by Bru Pearce of Envisionation on behalf of </a:t>
            </a:r>
          </a:p>
          <a:p>
            <a:r>
              <a:rPr lang="en-GB" dirty="0"/>
              <a:t>Sev Clarke to the IMO </a:t>
            </a:r>
          </a:p>
        </p:txBody>
      </p:sp>
      <p:pic>
        <p:nvPicPr>
          <p:cNvPr id="4" name="Picture 3" descr="envisionation name only"/>
          <p:cNvPicPr/>
          <p:nvPr/>
        </p:nvPicPr>
        <p:blipFill>
          <a:blip r:embed="rId2">
            <a:extLst>
              <a:ext uri="{28A0092B-C50C-407E-A947-70E740481C1C}">
                <a14:useLocalDpi xmlns:a14="http://schemas.microsoft.com/office/drawing/2010/main" val="0"/>
              </a:ext>
            </a:extLst>
          </a:blip>
          <a:srcRect/>
          <a:stretch>
            <a:fillRect/>
          </a:stretch>
        </p:blipFill>
        <p:spPr bwMode="auto">
          <a:xfrm>
            <a:off x="3627455" y="4615132"/>
            <a:ext cx="4592117" cy="556548"/>
          </a:xfrm>
          <a:prstGeom prst="rect">
            <a:avLst/>
          </a:prstGeom>
          <a:noFill/>
          <a:ln>
            <a:noFill/>
          </a:ln>
        </p:spPr>
      </p:pic>
      <p:sp>
        <p:nvSpPr>
          <p:cNvPr id="5" name="TextBox 4"/>
          <p:cNvSpPr txBox="1"/>
          <p:nvPr/>
        </p:nvSpPr>
        <p:spPr>
          <a:xfrm>
            <a:off x="3271921" y="5723109"/>
            <a:ext cx="5916706" cy="646331"/>
          </a:xfrm>
          <a:prstGeom prst="rect">
            <a:avLst/>
          </a:prstGeom>
          <a:noFill/>
        </p:spPr>
        <p:txBody>
          <a:bodyPr wrap="square" rtlCol="0">
            <a:spAutoFit/>
          </a:bodyPr>
          <a:lstStyle/>
          <a:p>
            <a:pPr algn="ctr"/>
            <a:r>
              <a:rPr lang="en-GB" dirty="0">
                <a:hlinkClick r:id="rId3"/>
              </a:rPr>
              <a:t>www.Envisionation.org</a:t>
            </a:r>
            <a:endParaRPr lang="en-GB" dirty="0"/>
          </a:p>
          <a:p>
            <a:endParaRPr lang="en-GB" dirty="0"/>
          </a:p>
        </p:txBody>
      </p:sp>
    </p:spTree>
    <p:extLst>
      <p:ext uri="{BB962C8B-B14F-4D97-AF65-F5344CB8AC3E}">
        <p14:creationId xmlns:p14="http://schemas.microsoft.com/office/powerpoint/2010/main" val="2894986504"/>
      </p:ext>
    </p:extLst>
  </p:cSld>
  <p:clrMapOvr>
    <a:masterClrMapping/>
  </p:clrMapOvr>
  <mc:AlternateContent xmlns:mc="http://schemas.openxmlformats.org/markup-compatibility/2006" xmlns:p14="http://schemas.microsoft.com/office/powerpoint/2010/main">
    <mc:Choice Requires="p14">
      <p:transition spd="slow" p14:dur="2000" advTm="10243"/>
    </mc:Choice>
    <mc:Fallback xmlns="">
      <p:transition spd="slow" advTm="102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6631912" y="1026543"/>
            <a:ext cx="4953363" cy="3416320"/>
          </a:xfrm>
          <a:prstGeom prst="rect">
            <a:avLst/>
          </a:prstGeom>
          <a:noFill/>
        </p:spPr>
        <p:txBody>
          <a:bodyPr wrap="square" rtlCol="0">
            <a:spAutoFit/>
          </a:bodyPr>
          <a:lstStyle/>
          <a:p>
            <a:r>
              <a:rPr lang="en-GB" sz="2400" dirty="0">
                <a:solidFill>
                  <a:schemeClr val="bg1"/>
                </a:solidFill>
              </a:rPr>
              <a:t>Bubbles of methane rising in the Arctic Ocean </a:t>
            </a:r>
          </a:p>
          <a:p>
            <a:endParaRPr lang="en-GB" sz="2400" dirty="0">
              <a:solidFill>
                <a:schemeClr val="bg1"/>
              </a:solidFill>
            </a:endParaRPr>
          </a:p>
          <a:p>
            <a:r>
              <a:rPr lang="en-GB" sz="2400" dirty="0">
                <a:solidFill>
                  <a:schemeClr val="bg1"/>
                </a:solidFill>
              </a:rPr>
              <a:t>flakes can be made that will deliver the key nutrients required by </a:t>
            </a:r>
            <a:r>
              <a:rPr lang="en-GB" sz="2400" dirty="0" err="1">
                <a:solidFill>
                  <a:schemeClr val="bg1"/>
                </a:solidFill>
              </a:rPr>
              <a:t>methanotrophs</a:t>
            </a:r>
            <a:r>
              <a:rPr lang="en-GB" sz="2400" dirty="0">
                <a:solidFill>
                  <a:schemeClr val="bg1"/>
                </a:solidFill>
              </a:rPr>
              <a:t> </a:t>
            </a:r>
            <a:r>
              <a:rPr lang="en-AU" sz="2400" dirty="0">
                <a:solidFill>
                  <a:schemeClr val="bg1"/>
                </a:solidFill>
              </a:rPr>
              <a:t>(methane eating microorganisms) </a:t>
            </a:r>
            <a:r>
              <a:rPr lang="en-GB" sz="2400" dirty="0">
                <a:solidFill>
                  <a:schemeClr val="bg1"/>
                </a:solidFill>
              </a:rPr>
              <a:t>such as</a:t>
            </a:r>
          </a:p>
          <a:p>
            <a:r>
              <a:rPr lang="en-GB" sz="2400" dirty="0">
                <a:solidFill>
                  <a:schemeClr val="bg1"/>
                </a:solidFill>
              </a:rPr>
              <a:t>atoms of tungsten complemented by copper, nickel, iron and cobalt </a:t>
            </a:r>
          </a:p>
        </p:txBody>
      </p:sp>
    </p:spTree>
    <p:extLst>
      <p:ext uri="{BB962C8B-B14F-4D97-AF65-F5344CB8AC3E}">
        <p14:creationId xmlns:p14="http://schemas.microsoft.com/office/powerpoint/2010/main" val="1604635399"/>
      </p:ext>
    </p:extLst>
  </p:cSld>
  <p:clrMapOvr>
    <a:masterClrMapping/>
  </p:clrMapOvr>
  <mc:AlternateContent xmlns:mc="http://schemas.openxmlformats.org/markup-compatibility/2006" xmlns:p14="http://schemas.microsoft.com/office/powerpoint/2010/main">
    <mc:Choice Requires="p14">
      <p:transition spd="slow" p14:dur="2000" advTm="24581"/>
    </mc:Choice>
    <mc:Fallback xmlns="">
      <p:transition spd="slow" advTm="2458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73095"/>
          </a:xfrm>
          <a:prstGeom prst="rect">
            <a:avLst/>
          </a:prstGeom>
        </p:spPr>
      </p:pic>
      <p:sp>
        <p:nvSpPr>
          <p:cNvPr id="3" name="TextBox 2"/>
          <p:cNvSpPr txBox="1"/>
          <p:nvPr/>
        </p:nvSpPr>
        <p:spPr>
          <a:xfrm>
            <a:off x="457200" y="439945"/>
            <a:ext cx="4399472" cy="1200329"/>
          </a:xfrm>
          <a:prstGeom prst="rect">
            <a:avLst/>
          </a:prstGeom>
          <a:noFill/>
        </p:spPr>
        <p:txBody>
          <a:bodyPr wrap="square" rtlCol="0">
            <a:spAutoFit/>
          </a:bodyPr>
          <a:lstStyle/>
          <a:p>
            <a:r>
              <a:rPr lang="en-GB" sz="2400" dirty="0">
                <a:solidFill>
                  <a:schemeClr val="bg1"/>
                </a:solidFill>
              </a:rPr>
              <a:t>Flakes will be disseminated pneumatically and by the wind from bulk vessels</a:t>
            </a:r>
          </a:p>
        </p:txBody>
      </p:sp>
    </p:spTree>
    <p:extLst>
      <p:ext uri="{BB962C8B-B14F-4D97-AF65-F5344CB8AC3E}">
        <p14:creationId xmlns:p14="http://schemas.microsoft.com/office/powerpoint/2010/main" val="3481811274"/>
      </p:ext>
    </p:extLst>
  </p:cSld>
  <p:clrMapOvr>
    <a:masterClrMapping/>
  </p:clrMapOvr>
  <mc:AlternateContent xmlns:mc="http://schemas.openxmlformats.org/markup-compatibility/2006" xmlns:p14="http://schemas.microsoft.com/office/powerpoint/2010/main">
    <mc:Choice Requires="p14">
      <p:transition spd="slow" p14:dur="2000" advTm="13817"/>
    </mc:Choice>
    <mc:Fallback xmlns="">
      <p:transition spd="slow" advTm="1381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313317"/>
            <a:ext cx="4898690" cy="4544683"/>
          </a:xfrm>
          <a:prstGeom prst="rect">
            <a:avLst/>
          </a:prstGeom>
        </p:spPr>
      </p:pic>
      <p:pic>
        <p:nvPicPr>
          <p:cNvPr id="3" name="Picture 2"/>
          <p:cNvPicPr>
            <a:picLocks noChangeAspect="1"/>
          </p:cNvPicPr>
          <p:nvPr/>
        </p:nvPicPr>
        <p:blipFill>
          <a:blip r:embed="rId3"/>
          <a:stretch>
            <a:fillRect/>
          </a:stretch>
        </p:blipFill>
        <p:spPr>
          <a:xfrm>
            <a:off x="0" y="0"/>
            <a:ext cx="2151385" cy="2313317"/>
          </a:xfrm>
          <a:prstGeom prst="rect">
            <a:avLst/>
          </a:prstGeom>
        </p:spPr>
      </p:pic>
      <p:sp>
        <p:nvSpPr>
          <p:cNvPr id="5" name="TextBox 4"/>
          <p:cNvSpPr txBox="1"/>
          <p:nvPr/>
        </p:nvSpPr>
        <p:spPr>
          <a:xfrm>
            <a:off x="5641676" y="595223"/>
            <a:ext cx="6392174" cy="6370975"/>
          </a:xfrm>
          <a:prstGeom prst="rect">
            <a:avLst/>
          </a:prstGeom>
          <a:noFill/>
        </p:spPr>
        <p:txBody>
          <a:bodyPr wrap="square" rtlCol="0">
            <a:spAutoFit/>
          </a:bodyPr>
          <a:lstStyle/>
          <a:p>
            <a:pPr marL="342900" indent="-342900">
              <a:buFont typeface="Arial" panose="020B0604020202020204" pitchFamily="34" charset="0"/>
              <a:buChar char="•"/>
            </a:pPr>
            <a:r>
              <a:rPr lang="en-GB" sz="2400" dirty="0"/>
              <a:t>The waste materials used in making the flakes will themselves take on value</a:t>
            </a:r>
          </a:p>
          <a:p>
            <a:pPr marL="342900" indent="-342900">
              <a:buFont typeface="Arial" panose="020B0604020202020204" pitchFamily="34" charset="0"/>
              <a:buChar char="•"/>
            </a:pPr>
            <a:r>
              <a:rPr lang="en-GB" sz="2400" dirty="0"/>
              <a:t>By monitoring the development of phytoplankton blooms from space it may be possible to set up fishing licensing agreements</a:t>
            </a:r>
          </a:p>
          <a:p>
            <a:pPr marL="342900" indent="-342900">
              <a:buFont typeface="Arial" panose="020B0604020202020204" pitchFamily="34" charset="0"/>
              <a:buChar char="•"/>
            </a:pPr>
            <a:r>
              <a:rPr lang="en-GB" sz="2400" dirty="0"/>
              <a:t>Fortunately there is a new NASA mission to study ocean colour and airborne particles</a:t>
            </a:r>
          </a:p>
          <a:p>
            <a:pPr marL="342900" indent="-342900">
              <a:buFont typeface="Arial" panose="020B0604020202020204" pitchFamily="34" charset="0"/>
              <a:buChar char="•"/>
            </a:pPr>
            <a:r>
              <a:rPr lang="en-AU" sz="2400" dirty="0"/>
              <a:t>A tonne of iron in buoyant flake fertiliser (allowing 80% losses) should produce some 6,000 tonnes of dry-weight fish</a:t>
            </a:r>
            <a:endParaRPr lang="en-GB" sz="2400" dirty="0"/>
          </a:p>
          <a:p>
            <a:pPr marL="342900" indent="-342900">
              <a:buFont typeface="Arial" panose="020B0604020202020204" pitchFamily="34" charset="0"/>
              <a:buChar char="•"/>
            </a:pPr>
            <a:r>
              <a:rPr lang="en-AU" sz="2400" dirty="0"/>
              <a:t>Flakes might be produced and disseminated for as little as USD$84 /tonne</a:t>
            </a:r>
          </a:p>
          <a:p>
            <a:pPr marL="342900" indent="-342900">
              <a:buFont typeface="Arial" panose="020B0604020202020204" pitchFamily="34" charset="0"/>
              <a:buChar char="•"/>
            </a:pPr>
            <a:r>
              <a:rPr lang="en-GB" sz="2400" dirty="0"/>
              <a:t>This could be the world's single largest generator of carbon credits</a:t>
            </a:r>
          </a:p>
          <a:p>
            <a:pPr marL="342900" indent="-342900">
              <a:buFont typeface="Arial" panose="020B0604020202020204" pitchFamily="34" charset="0"/>
              <a:buChar char="•"/>
            </a:pPr>
            <a:r>
              <a:rPr lang="en-AU" sz="2400" dirty="0"/>
              <a:t>Conservative estimate is around $10/tonne for carbon drawn down</a:t>
            </a:r>
          </a:p>
          <a:p>
            <a:endParaRPr lang="en-GB" sz="2400" dirty="0"/>
          </a:p>
        </p:txBody>
      </p:sp>
      <p:sp>
        <p:nvSpPr>
          <p:cNvPr id="4" name="TextBox 3"/>
          <p:cNvSpPr txBox="1"/>
          <p:nvPr/>
        </p:nvSpPr>
        <p:spPr>
          <a:xfrm>
            <a:off x="2346385" y="310374"/>
            <a:ext cx="2552305" cy="1077218"/>
          </a:xfrm>
          <a:prstGeom prst="rect">
            <a:avLst/>
          </a:prstGeom>
          <a:noFill/>
        </p:spPr>
        <p:txBody>
          <a:bodyPr wrap="square" rtlCol="0">
            <a:spAutoFit/>
          </a:bodyPr>
          <a:lstStyle/>
          <a:p>
            <a:r>
              <a:rPr lang="en-GB" sz="3200" dirty="0"/>
              <a:t>Commercial Viability</a:t>
            </a:r>
          </a:p>
        </p:txBody>
      </p:sp>
    </p:spTree>
    <p:extLst>
      <p:ext uri="{BB962C8B-B14F-4D97-AF65-F5344CB8AC3E}">
        <p14:creationId xmlns:p14="http://schemas.microsoft.com/office/powerpoint/2010/main" val="2074878846"/>
      </p:ext>
    </p:extLst>
  </p:cSld>
  <p:clrMapOvr>
    <a:masterClrMapping/>
  </p:clrMapOvr>
  <mc:AlternateContent xmlns:mc="http://schemas.openxmlformats.org/markup-compatibility/2006" xmlns:p14="http://schemas.microsoft.com/office/powerpoint/2010/main">
    <mc:Choice Requires="p14">
      <p:transition spd="slow" p14:dur="2000" advTm="69047"/>
    </mc:Choice>
    <mc:Fallback xmlns="">
      <p:transition spd="slow" advTm="6904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200" y="365126"/>
            <a:ext cx="10515600" cy="894332"/>
          </a:xfrm>
        </p:spPr>
        <p:txBody>
          <a:bodyPr>
            <a:normAutofit/>
          </a:bodyPr>
          <a:lstStyle/>
          <a:p>
            <a:r>
              <a:rPr lang="en-AU" dirty="0"/>
              <a:t>Major beneficial impacts are:</a:t>
            </a:r>
            <a:endParaRPr lang="en-GB" dirty="0"/>
          </a:p>
        </p:txBody>
      </p:sp>
      <p:sp>
        <p:nvSpPr>
          <p:cNvPr id="5" name="Text Placeholder 4"/>
          <p:cNvSpPr txBox="1">
            <a:spLocks noGrp="1"/>
          </p:cNvSpPr>
          <p:nvPr>
            <p:ph idx="1"/>
          </p:nvPr>
        </p:nvSpPr>
        <p:spPr>
          <a:xfrm>
            <a:off x="838200" y="1333919"/>
            <a:ext cx="10515600" cy="5182957"/>
          </a:xfrm>
          <a:prstGeom prst="rect">
            <a:avLst/>
          </a:prstGeom>
          <a:noFill/>
        </p:spPr>
        <p:txBody>
          <a:bodyPr wrap="square" rtlCol="0">
            <a:spAutoFit/>
          </a:bodyPr>
          <a:lstStyle/>
          <a:p>
            <a:pPr marL="514350" lvl="0" indent="-514350">
              <a:buFont typeface="+mj-lt"/>
              <a:buAutoNum type="arabicPeriod"/>
            </a:pPr>
            <a:r>
              <a:rPr lang="en-AU" sz="2400" dirty="0"/>
              <a:t>Progressive ocean de-acidification, commencing with a reduction in the rate of business-as-usual acidification</a:t>
            </a:r>
            <a:endParaRPr lang="en-GB" sz="2400" dirty="0"/>
          </a:p>
          <a:p>
            <a:pPr marL="514350" lvl="0" indent="-514350">
              <a:buFont typeface="+mj-lt"/>
              <a:buAutoNum type="arabicPeriod"/>
            </a:pPr>
            <a:r>
              <a:rPr lang="en-AU" sz="2400" dirty="0"/>
              <a:t>Rapid reductions in overall atmospheric greenhouse gas pollution and a progressive return to a more favourable atmospheric make-up.</a:t>
            </a:r>
            <a:endParaRPr lang="en-GB" sz="2400" dirty="0"/>
          </a:p>
          <a:p>
            <a:pPr marL="514350" lvl="0" indent="-514350">
              <a:buFont typeface="+mj-lt"/>
              <a:buAutoNum type="arabicPeriod"/>
            </a:pPr>
            <a:r>
              <a:rPr lang="en-AU" sz="2400" dirty="0"/>
              <a:t>Increase in the carbon flux to the middle and deep ocean depths, with consequential carbon sequestration of 6-13Gt C per year </a:t>
            </a:r>
          </a:p>
          <a:p>
            <a:pPr marL="514350" lvl="0" indent="-514350">
              <a:buFont typeface="+mj-lt"/>
              <a:buAutoNum type="arabicPeriod"/>
            </a:pPr>
            <a:r>
              <a:rPr lang="en-AU" sz="2400" dirty="0"/>
              <a:t>A sustained increase in the overall ocean biomass an initial carbon draw down of 50 Gt plus C during early years of establishment</a:t>
            </a:r>
            <a:endParaRPr lang="en-GB" sz="2400" dirty="0"/>
          </a:p>
          <a:p>
            <a:pPr marL="514350" lvl="0" indent="-514350">
              <a:buFont typeface="+mj-lt"/>
              <a:buAutoNum type="arabicPeriod"/>
            </a:pPr>
            <a:r>
              <a:rPr lang="en-AU" sz="2400" dirty="0"/>
              <a:t>Net increases in fish catch </a:t>
            </a:r>
            <a:r>
              <a:rPr lang="en-GB" sz="2400" dirty="0"/>
              <a:t>providing protein for a large portion of the world's population</a:t>
            </a:r>
          </a:p>
          <a:p>
            <a:pPr marL="514350" lvl="0" indent="-514350">
              <a:buFont typeface="+mj-lt"/>
              <a:buAutoNum type="arabicPeriod"/>
            </a:pPr>
            <a:r>
              <a:rPr lang="en-AU" sz="2400" dirty="0"/>
              <a:t>Increase in the albedo of fertilized oceanic plumes</a:t>
            </a:r>
            <a:endParaRPr lang="en-GB" sz="2400" dirty="0"/>
          </a:p>
          <a:p>
            <a:pPr marL="514350" indent="-514350">
              <a:buFont typeface="+mj-lt"/>
              <a:buAutoNum type="arabicPeriod"/>
            </a:pPr>
            <a:r>
              <a:rPr lang="en-AU" sz="2400" dirty="0"/>
              <a:t>Increase in phytoplanktonic dimethyl sulphide (DMS) production leading to increases in ice particle and rain nucleation, marine clouds </a:t>
            </a:r>
            <a:endParaRPr lang="en-GB" sz="2400" dirty="0"/>
          </a:p>
        </p:txBody>
      </p:sp>
    </p:spTree>
    <p:extLst>
      <p:ext uri="{BB962C8B-B14F-4D97-AF65-F5344CB8AC3E}">
        <p14:creationId xmlns:p14="http://schemas.microsoft.com/office/powerpoint/2010/main" val="1844134643"/>
      </p:ext>
    </p:extLst>
  </p:cSld>
  <p:clrMapOvr>
    <a:masterClrMapping/>
  </p:clrMapOvr>
  <mc:AlternateContent xmlns:mc="http://schemas.openxmlformats.org/markup-compatibility/2006" xmlns:p14="http://schemas.microsoft.com/office/powerpoint/2010/main">
    <mc:Choice Requires="p14">
      <p:transition spd="slow" p14:dur="2000" advTm="90271"/>
    </mc:Choice>
    <mc:Fallback xmlns="">
      <p:transition spd="slow" advTm="9027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Call to action</a:t>
            </a:r>
          </a:p>
        </p:txBody>
      </p:sp>
      <p:sp>
        <p:nvSpPr>
          <p:cNvPr id="3" name="Content Placeholder 2"/>
          <p:cNvSpPr>
            <a:spLocks noGrp="1"/>
          </p:cNvSpPr>
          <p:nvPr>
            <p:ph idx="1"/>
          </p:nvPr>
        </p:nvSpPr>
        <p:spPr/>
        <p:txBody>
          <a:bodyPr>
            <a:normAutofit/>
          </a:bodyPr>
          <a:lstStyle/>
          <a:p>
            <a:r>
              <a:rPr lang="en-GB" dirty="0"/>
              <a:t>These ideas now need to be researched and developed further Envisionation is seeking partners to take on this work</a:t>
            </a:r>
          </a:p>
          <a:p>
            <a:endParaRPr lang="en-GB" dirty="0"/>
          </a:p>
          <a:p>
            <a:r>
              <a:rPr lang="en-GB" dirty="0"/>
              <a:t>Initial proof of concept</a:t>
            </a:r>
          </a:p>
          <a:p>
            <a:endParaRPr lang="en-GB" dirty="0"/>
          </a:p>
          <a:p>
            <a:r>
              <a:rPr lang="en-GB" dirty="0"/>
              <a:t>Conducting approved small scale ocean trials and earth systems modelling</a:t>
            </a:r>
          </a:p>
          <a:p>
            <a:endParaRPr lang="en-GB" dirty="0"/>
          </a:p>
          <a:p>
            <a:r>
              <a:rPr lang="en-GB" dirty="0"/>
              <a:t>Progressively larger trials in different oceans locations</a:t>
            </a:r>
          </a:p>
          <a:p>
            <a:endParaRPr lang="en-GB" dirty="0"/>
          </a:p>
          <a:p>
            <a:pPr marL="0" indent="0">
              <a:buNone/>
            </a:pPr>
            <a:endParaRPr lang="en-GB" dirty="0"/>
          </a:p>
        </p:txBody>
      </p:sp>
    </p:spTree>
    <p:extLst>
      <p:ext uri="{BB962C8B-B14F-4D97-AF65-F5344CB8AC3E}">
        <p14:creationId xmlns:p14="http://schemas.microsoft.com/office/powerpoint/2010/main" val="2945799593"/>
      </p:ext>
    </p:extLst>
  </p:cSld>
  <p:clrMapOvr>
    <a:masterClrMapping/>
  </p:clrMapOvr>
  <mc:AlternateContent xmlns:mc="http://schemas.openxmlformats.org/markup-compatibility/2006" xmlns:p14="http://schemas.microsoft.com/office/powerpoint/2010/main">
    <mc:Choice Requires="p14">
      <p:transition spd="slow" p14:dur="2000" advTm="23409"/>
    </mc:Choice>
    <mc:Fallback xmlns="">
      <p:transition spd="slow" advTm="2340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inicoyOIFExptBackdrop.pdf"/>
          <p:cNvPicPr>
            <a:picLocks noChangeAspect="1"/>
          </p:cNvPicPr>
          <p:nvPr/>
        </p:nvPicPr>
        <p:blipFill rotWithShape="1">
          <a:blip r:embed="rId2">
            <a:extLst>
              <a:ext uri="{28A0092B-C50C-407E-A947-70E740481C1C}">
                <a14:useLocalDpi xmlns:a14="http://schemas.microsoft.com/office/drawing/2010/main" val="0"/>
              </a:ext>
            </a:extLst>
          </a:blip>
          <a:srcRect l="13050" t="1826" b="1839"/>
          <a:stretch/>
        </p:blipFill>
        <p:spPr>
          <a:xfrm rot="5400000">
            <a:off x="2647853" y="-2686148"/>
            <a:ext cx="6870413" cy="12217882"/>
          </a:xfrm>
          <a:prstGeom prst="rect">
            <a:avLst/>
          </a:prstGeom>
        </p:spPr>
      </p:pic>
      <p:sp>
        <p:nvSpPr>
          <p:cNvPr id="8" name="Oval 7"/>
          <p:cNvSpPr/>
          <p:nvPr/>
        </p:nvSpPr>
        <p:spPr>
          <a:xfrm>
            <a:off x="5690972" y="1852140"/>
            <a:ext cx="54920" cy="49428"/>
          </a:xfrm>
          <a:prstGeom prst="ellipse">
            <a:avLst/>
          </a:prstGeom>
          <a:solidFill>
            <a:srgbClr val="47CD9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150918" y="2581190"/>
            <a:ext cx="89245" cy="82379"/>
          </a:xfrm>
          <a:prstGeom prst="ellipse">
            <a:avLst/>
          </a:prstGeom>
          <a:solidFill>
            <a:srgbClr val="47CD9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6564184" y="3372023"/>
            <a:ext cx="101600" cy="94735"/>
          </a:xfrm>
          <a:prstGeom prst="ellipse">
            <a:avLst/>
          </a:prstGeom>
          <a:solidFill>
            <a:srgbClr val="47CD9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84312" y="4197179"/>
            <a:ext cx="141418" cy="127686"/>
          </a:xfrm>
          <a:prstGeom prst="ellipse">
            <a:avLst/>
          </a:prstGeom>
          <a:solidFill>
            <a:srgbClr val="47CD97"/>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407189" y="4990758"/>
            <a:ext cx="182606" cy="171621"/>
          </a:xfrm>
          <a:prstGeom prst="ellipse">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7749059" y="5735594"/>
            <a:ext cx="282833" cy="284892"/>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5745893" y="1701513"/>
            <a:ext cx="1379838" cy="553998"/>
          </a:xfrm>
          <a:prstGeom prst="rect">
            <a:avLst/>
          </a:prstGeom>
          <a:noFill/>
        </p:spPr>
        <p:txBody>
          <a:bodyPr wrap="square" rtlCol="0">
            <a:spAutoFit/>
          </a:bodyPr>
          <a:lstStyle/>
          <a:p>
            <a:r>
              <a:rPr lang="en-US" sz="1000" dirty="0">
                <a:solidFill>
                  <a:schemeClr val="accent6">
                    <a:lumMod val="40000"/>
                    <a:lumOff val="60000"/>
                  </a:schemeClr>
                </a:solidFill>
                <a:latin typeface="Avenir Black"/>
                <a:cs typeface="Avenir Black"/>
              </a:rPr>
              <a:t>1</a:t>
            </a:r>
            <a:r>
              <a:rPr lang="en-US" sz="1000" baseline="30000" dirty="0">
                <a:solidFill>
                  <a:schemeClr val="accent6">
                    <a:lumMod val="40000"/>
                    <a:lumOff val="60000"/>
                  </a:schemeClr>
                </a:solidFill>
                <a:latin typeface="Avenir Black"/>
                <a:cs typeface="Avenir Black"/>
              </a:rPr>
              <a:t>st</a:t>
            </a:r>
            <a:r>
              <a:rPr lang="en-US" sz="1000" dirty="0">
                <a:solidFill>
                  <a:schemeClr val="accent6">
                    <a:lumMod val="40000"/>
                    <a:lumOff val="60000"/>
                  </a:schemeClr>
                </a:solidFill>
                <a:latin typeface="Avenir Black"/>
                <a:cs typeface="Avenir Black"/>
              </a:rPr>
              <a:t> Experiment = 7Ha of buoyant flakes disseminated</a:t>
            </a:r>
          </a:p>
        </p:txBody>
      </p:sp>
      <p:sp>
        <p:nvSpPr>
          <p:cNvPr id="16" name="TextBox 15"/>
          <p:cNvSpPr txBox="1"/>
          <p:nvPr/>
        </p:nvSpPr>
        <p:spPr>
          <a:xfrm>
            <a:off x="6193481" y="2540457"/>
            <a:ext cx="1124466" cy="400110"/>
          </a:xfrm>
          <a:prstGeom prst="rect">
            <a:avLst/>
          </a:prstGeom>
          <a:noFill/>
        </p:spPr>
        <p:txBody>
          <a:bodyPr wrap="square" rtlCol="0">
            <a:spAutoFit/>
          </a:bodyPr>
          <a:lstStyle/>
          <a:p>
            <a:r>
              <a:rPr lang="en-US" sz="1000" dirty="0">
                <a:solidFill>
                  <a:schemeClr val="accent6">
                    <a:lumMod val="40000"/>
                    <a:lumOff val="60000"/>
                  </a:schemeClr>
                </a:solidFill>
                <a:latin typeface="Avenir Black"/>
                <a:cs typeface="Avenir Black"/>
              </a:rPr>
              <a:t>2</a:t>
            </a:r>
            <a:r>
              <a:rPr lang="en-US" sz="1000" baseline="30000" dirty="0">
                <a:solidFill>
                  <a:schemeClr val="accent6">
                    <a:lumMod val="40000"/>
                    <a:lumOff val="60000"/>
                  </a:schemeClr>
                </a:solidFill>
                <a:latin typeface="Avenir Black"/>
                <a:cs typeface="Avenir Black"/>
              </a:rPr>
              <a:t>nd</a:t>
            </a:r>
            <a:r>
              <a:rPr lang="en-US" sz="1000" dirty="0">
                <a:solidFill>
                  <a:schemeClr val="accent6">
                    <a:lumMod val="40000"/>
                    <a:lumOff val="60000"/>
                  </a:schemeClr>
                </a:solidFill>
                <a:latin typeface="Avenir Black"/>
                <a:cs typeface="Avenir Black"/>
              </a:rPr>
              <a:t> = 50 Ha, a fortnight later</a:t>
            </a:r>
          </a:p>
        </p:txBody>
      </p:sp>
      <p:sp>
        <p:nvSpPr>
          <p:cNvPr id="17" name="TextBox 16"/>
          <p:cNvSpPr txBox="1"/>
          <p:nvPr/>
        </p:nvSpPr>
        <p:spPr>
          <a:xfrm>
            <a:off x="6652055" y="3343647"/>
            <a:ext cx="1074007" cy="246221"/>
          </a:xfrm>
          <a:prstGeom prst="rect">
            <a:avLst/>
          </a:prstGeom>
          <a:noFill/>
        </p:spPr>
        <p:txBody>
          <a:bodyPr wrap="square" rtlCol="0">
            <a:spAutoFit/>
          </a:bodyPr>
          <a:lstStyle/>
          <a:p>
            <a:r>
              <a:rPr lang="en-US" sz="1000" dirty="0">
                <a:solidFill>
                  <a:schemeClr val="accent6">
                    <a:lumMod val="40000"/>
                    <a:lumOff val="60000"/>
                  </a:schemeClr>
                </a:solidFill>
                <a:latin typeface="Avenir Black"/>
                <a:cs typeface="Avenir Black"/>
              </a:rPr>
              <a:t>3</a:t>
            </a:r>
            <a:r>
              <a:rPr lang="en-US" sz="1000" baseline="30000" dirty="0">
                <a:solidFill>
                  <a:schemeClr val="accent6">
                    <a:lumMod val="40000"/>
                    <a:lumOff val="60000"/>
                  </a:schemeClr>
                </a:solidFill>
                <a:latin typeface="Avenir Black"/>
                <a:cs typeface="Avenir Black"/>
              </a:rPr>
              <a:t>rd</a:t>
            </a:r>
            <a:r>
              <a:rPr lang="en-US" sz="1000" dirty="0">
                <a:solidFill>
                  <a:schemeClr val="accent6">
                    <a:lumMod val="40000"/>
                    <a:lumOff val="60000"/>
                  </a:schemeClr>
                </a:solidFill>
                <a:latin typeface="Avenir Black"/>
                <a:cs typeface="Avenir Black"/>
              </a:rPr>
              <a:t> = 350 Ha</a:t>
            </a:r>
          </a:p>
        </p:txBody>
      </p:sp>
      <p:sp>
        <p:nvSpPr>
          <p:cNvPr id="18" name="TextBox 17"/>
          <p:cNvSpPr txBox="1"/>
          <p:nvPr/>
        </p:nvSpPr>
        <p:spPr>
          <a:xfrm>
            <a:off x="7109432" y="4156407"/>
            <a:ext cx="943575" cy="246221"/>
          </a:xfrm>
          <a:prstGeom prst="rect">
            <a:avLst/>
          </a:prstGeom>
          <a:noFill/>
        </p:spPr>
        <p:txBody>
          <a:bodyPr wrap="square" rtlCol="0">
            <a:spAutoFit/>
          </a:bodyPr>
          <a:lstStyle/>
          <a:p>
            <a:r>
              <a:rPr lang="en-US" sz="1000" dirty="0">
                <a:solidFill>
                  <a:schemeClr val="accent6">
                    <a:lumMod val="40000"/>
                    <a:lumOff val="60000"/>
                  </a:schemeClr>
                </a:solidFill>
                <a:latin typeface="Avenir Black"/>
                <a:cs typeface="Avenir Black"/>
              </a:rPr>
              <a:t>4</a:t>
            </a:r>
            <a:r>
              <a:rPr lang="en-US" sz="1000" baseline="30000" dirty="0">
                <a:solidFill>
                  <a:schemeClr val="accent6">
                    <a:lumMod val="40000"/>
                    <a:lumOff val="60000"/>
                  </a:schemeClr>
                </a:solidFill>
                <a:latin typeface="Avenir Black"/>
                <a:cs typeface="Avenir Black"/>
              </a:rPr>
              <a:t>th</a:t>
            </a:r>
            <a:r>
              <a:rPr lang="en-US" sz="1000" dirty="0">
                <a:solidFill>
                  <a:schemeClr val="accent6">
                    <a:lumMod val="40000"/>
                    <a:lumOff val="60000"/>
                  </a:schemeClr>
                </a:solidFill>
                <a:latin typeface="Avenir Black"/>
                <a:cs typeface="Avenir Black"/>
              </a:rPr>
              <a:t> = 25 km</a:t>
            </a:r>
            <a:r>
              <a:rPr lang="en-US" sz="1000" baseline="30000" dirty="0">
                <a:solidFill>
                  <a:schemeClr val="accent6">
                    <a:lumMod val="40000"/>
                    <a:lumOff val="60000"/>
                  </a:schemeClr>
                </a:solidFill>
                <a:latin typeface="Avenir Black"/>
                <a:cs typeface="Avenir Black"/>
              </a:rPr>
              <a:t>2</a:t>
            </a:r>
          </a:p>
        </p:txBody>
      </p:sp>
      <p:sp>
        <p:nvSpPr>
          <p:cNvPr id="20" name="TextBox 19"/>
          <p:cNvSpPr txBox="1"/>
          <p:nvPr/>
        </p:nvSpPr>
        <p:spPr>
          <a:xfrm>
            <a:off x="7599748" y="4990758"/>
            <a:ext cx="1036253" cy="246221"/>
          </a:xfrm>
          <a:prstGeom prst="rect">
            <a:avLst/>
          </a:prstGeom>
          <a:noFill/>
        </p:spPr>
        <p:txBody>
          <a:bodyPr wrap="square" rtlCol="0">
            <a:spAutoFit/>
          </a:bodyPr>
          <a:lstStyle/>
          <a:p>
            <a:r>
              <a:rPr lang="en-US" sz="1000" dirty="0">
                <a:solidFill>
                  <a:schemeClr val="accent6">
                    <a:lumMod val="40000"/>
                    <a:lumOff val="60000"/>
                  </a:schemeClr>
                </a:solidFill>
                <a:latin typeface="Avenir Black"/>
                <a:cs typeface="Avenir Black"/>
              </a:rPr>
              <a:t>5</a:t>
            </a:r>
            <a:r>
              <a:rPr lang="en-US" sz="1000" baseline="30000" dirty="0">
                <a:solidFill>
                  <a:schemeClr val="accent6">
                    <a:lumMod val="40000"/>
                    <a:lumOff val="60000"/>
                  </a:schemeClr>
                </a:solidFill>
                <a:latin typeface="Avenir Black"/>
                <a:cs typeface="Avenir Black"/>
              </a:rPr>
              <a:t>th</a:t>
            </a:r>
            <a:r>
              <a:rPr lang="en-US" sz="1000" dirty="0">
                <a:solidFill>
                  <a:schemeClr val="accent6">
                    <a:lumMod val="40000"/>
                    <a:lumOff val="60000"/>
                  </a:schemeClr>
                </a:solidFill>
                <a:latin typeface="Avenir Black"/>
                <a:cs typeface="Avenir Black"/>
              </a:rPr>
              <a:t> = 170 km</a:t>
            </a:r>
            <a:r>
              <a:rPr lang="en-US" sz="1000" baseline="30000" dirty="0">
                <a:solidFill>
                  <a:schemeClr val="accent6">
                    <a:lumMod val="40000"/>
                    <a:lumOff val="60000"/>
                  </a:schemeClr>
                </a:solidFill>
                <a:latin typeface="Avenir Black"/>
                <a:cs typeface="Avenir Black"/>
              </a:rPr>
              <a:t>2</a:t>
            </a:r>
          </a:p>
        </p:txBody>
      </p:sp>
      <p:sp>
        <p:nvSpPr>
          <p:cNvPr id="21" name="TextBox 20"/>
          <p:cNvSpPr txBox="1"/>
          <p:nvPr/>
        </p:nvSpPr>
        <p:spPr>
          <a:xfrm>
            <a:off x="8031891" y="5774266"/>
            <a:ext cx="1276866" cy="246221"/>
          </a:xfrm>
          <a:prstGeom prst="rect">
            <a:avLst/>
          </a:prstGeom>
          <a:noFill/>
        </p:spPr>
        <p:txBody>
          <a:bodyPr wrap="square" rtlCol="0">
            <a:spAutoFit/>
          </a:bodyPr>
          <a:lstStyle/>
          <a:p>
            <a:r>
              <a:rPr lang="en-US" sz="1000" dirty="0">
                <a:solidFill>
                  <a:schemeClr val="accent6">
                    <a:lumMod val="40000"/>
                    <a:lumOff val="60000"/>
                  </a:schemeClr>
                </a:solidFill>
                <a:latin typeface="Avenir Black"/>
                <a:cs typeface="Avenir Black"/>
              </a:rPr>
              <a:t>6</a:t>
            </a:r>
            <a:r>
              <a:rPr lang="en-US" sz="1000" baseline="30000" dirty="0">
                <a:solidFill>
                  <a:schemeClr val="accent6">
                    <a:lumMod val="40000"/>
                    <a:lumOff val="60000"/>
                  </a:schemeClr>
                </a:solidFill>
                <a:latin typeface="Avenir Black"/>
                <a:cs typeface="Avenir Black"/>
              </a:rPr>
              <a:t>th</a:t>
            </a:r>
            <a:r>
              <a:rPr lang="en-US" sz="1000" dirty="0">
                <a:solidFill>
                  <a:schemeClr val="accent6">
                    <a:lumMod val="40000"/>
                    <a:lumOff val="60000"/>
                  </a:schemeClr>
                </a:solidFill>
                <a:latin typeface="Avenir Black"/>
                <a:cs typeface="Avenir Black"/>
              </a:rPr>
              <a:t> = 1,200 km</a:t>
            </a:r>
            <a:r>
              <a:rPr lang="en-US" sz="1000" baseline="30000" dirty="0">
                <a:solidFill>
                  <a:schemeClr val="accent6">
                    <a:lumMod val="40000"/>
                    <a:lumOff val="60000"/>
                  </a:schemeClr>
                </a:solidFill>
                <a:latin typeface="Avenir Black"/>
                <a:cs typeface="Avenir Black"/>
              </a:rPr>
              <a:t>2</a:t>
            </a:r>
          </a:p>
        </p:txBody>
      </p:sp>
      <p:sp>
        <p:nvSpPr>
          <p:cNvPr id="22" name="TextBox 21"/>
          <p:cNvSpPr txBox="1"/>
          <p:nvPr/>
        </p:nvSpPr>
        <p:spPr>
          <a:xfrm>
            <a:off x="8279028" y="5450473"/>
            <a:ext cx="1400432" cy="246221"/>
          </a:xfrm>
          <a:prstGeom prst="rect">
            <a:avLst/>
          </a:prstGeom>
          <a:noFill/>
        </p:spPr>
        <p:txBody>
          <a:bodyPr wrap="square" rtlCol="0">
            <a:spAutoFit/>
          </a:bodyPr>
          <a:lstStyle/>
          <a:p>
            <a:r>
              <a:rPr lang="en-US" sz="1000" dirty="0">
                <a:solidFill>
                  <a:srgbClr val="FF0000"/>
                </a:solidFill>
                <a:latin typeface="Avenir Black"/>
                <a:cs typeface="Avenir Black"/>
              </a:rPr>
              <a:t>*</a:t>
            </a:r>
            <a:r>
              <a:rPr lang="en-US" sz="1000" dirty="0">
                <a:solidFill>
                  <a:srgbClr val="FFFF00"/>
                </a:solidFill>
                <a:latin typeface="Avenir Black"/>
                <a:cs typeface="Avenir Black"/>
              </a:rPr>
              <a:t> </a:t>
            </a:r>
            <a:r>
              <a:rPr lang="en-US" sz="900" dirty="0">
                <a:solidFill>
                  <a:srgbClr val="FFFF00"/>
                </a:solidFill>
                <a:latin typeface="Avenir Black"/>
                <a:cs typeface="Avenir Black"/>
              </a:rPr>
              <a:t>Minicoy Island</a:t>
            </a:r>
          </a:p>
        </p:txBody>
      </p:sp>
      <p:sp>
        <p:nvSpPr>
          <p:cNvPr id="23" name="TextBox 22"/>
          <p:cNvSpPr txBox="1"/>
          <p:nvPr/>
        </p:nvSpPr>
        <p:spPr>
          <a:xfrm>
            <a:off x="9595057" y="2226531"/>
            <a:ext cx="1400432" cy="369332"/>
          </a:xfrm>
          <a:prstGeom prst="rect">
            <a:avLst/>
          </a:prstGeom>
          <a:noFill/>
        </p:spPr>
        <p:txBody>
          <a:bodyPr wrap="square" rtlCol="0">
            <a:spAutoFit/>
          </a:bodyPr>
          <a:lstStyle/>
          <a:p>
            <a:r>
              <a:rPr lang="en-US" sz="800" dirty="0">
                <a:solidFill>
                  <a:srgbClr val="FF0000"/>
                </a:solidFill>
                <a:latin typeface="Avenir Black"/>
                <a:cs typeface="Avenir Black"/>
              </a:rPr>
              <a:t>*</a:t>
            </a:r>
            <a:r>
              <a:rPr lang="en-US" sz="800" dirty="0">
                <a:latin typeface="Avenir Black"/>
                <a:cs typeface="Avenir Black"/>
              </a:rPr>
              <a:t> </a:t>
            </a:r>
            <a:r>
              <a:rPr lang="en-US" sz="900" dirty="0">
                <a:solidFill>
                  <a:srgbClr val="FFFF00"/>
                </a:solidFill>
                <a:latin typeface="Avenir Black"/>
                <a:cs typeface="Avenir Black"/>
              </a:rPr>
              <a:t>National Institute of Oceanography (NIO)</a:t>
            </a:r>
          </a:p>
        </p:txBody>
      </p:sp>
      <p:sp>
        <p:nvSpPr>
          <p:cNvPr id="24" name="TextBox 23"/>
          <p:cNvSpPr txBox="1"/>
          <p:nvPr/>
        </p:nvSpPr>
        <p:spPr>
          <a:xfrm>
            <a:off x="1554252" y="222014"/>
            <a:ext cx="5710768" cy="707886"/>
          </a:xfrm>
          <a:prstGeom prst="rect">
            <a:avLst/>
          </a:prstGeom>
          <a:noFill/>
        </p:spPr>
        <p:txBody>
          <a:bodyPr wrap="square" rtlCol="0">
            <a:spAutoFit/>
          </a:bodyPr>
          <a:lstStyle/>
          <a:p>
            <a:r>
              <a:rPr lang="en-US" sz="2000" dirty="0">
                <a:solidFill>
                  <a:srgbClr val="CCFFCC"/>
                </a:solidFill>
                <a:latin typeface="Avenir Black"/>
                <a:cs typeface="Avenir Black"/>
              </a:rPr>
              <a:t>SEQUENCE OF BUOYANT FLAKE OCEAN </a:t>
            </a:r>
          </a:p>
          <a:p>
            <a:r>
              <a:rPr lang="en-US" sz="2000" dirty="0">
                <a:solidFill>
                  <a:srgbClr val="CCFFCC"/>
                </a:solidFill>
                <a:latin typeface="Avenir Black"/>
                <a:cs typeface="Avenir Black"/>
              </a:rPr>
              <a:t>FERTILIZATION TRIALS</a:t>
            </a:r>
          </a:p>
        </p:txBody>
      </p:sp>
      <p:sp>
        <p:nvSpPr>
          <p:cNvPr id="25" name="TextBox 24"/>
          <p:cNvSpPr txBox="1"/>
          <p:nvPr/>
        </p:nvSpPr>
        <p:spPr>
          <a:xfrm>
            <a:off x="7125730" y="193503"/>
            <a:ext cx="1235676" cy="230832"/>
          </a:xfrm>
          <a:prstGeom prst="rect">
            <a:avLst/>
          </a:prstGeom>
          <a:noFill/>
        </p:spPr>
        <p:txBody>
          <a:bodyPr wrap="square" rtlCol="0">
            <a:spAutoFit/>
          </a:bodyPr>
          <a:lstStyle/>
          <a:p>
            <a:endParaRPr lang="en-US" sz="900" dirty="0">
              <a:solidFill>
                <a:schemeClr val="bg1"/>
              </a:solidFill>
              <a:latin typeface="Avenir Black"/>
              <a:cs typeface="Avenir Black"/>
            </a:endParaRPr>
          </a:p>
        </p:txBody>
      </p:sp>
      <p:sp>
        <p:nvSpPr>
          <p:cNvPr id="26" name="U-Turn Arrow 25"/>
          <p:cNvSpPr/>
          <p:nvPr/>
        </p:nvSpPr>
        <p:spPr>
          <a:xfrm rot="19934791">
            <a:off x="7757722" y="1034411"/>
            <a:ext cx="620455" cy="4381251"/>
          </a:xfrm>
          <a:prstGeom prst="uturnArrow">
            <a:avLst>
              <a:gd name="adj1" fmla="val 26085"/>
              <a:gd name="adj2" fmla="val 25000"/>
              <a:gd name="adj3" fmla="val 22480"/>
              <a:gd name="adj4" fmla="val 43750"/>
              <a:gd name="adj5" fmla="val 75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TextBox 26"/>
          <p:cNvSpPr txBox="1"/>
          <p:nvPr/>
        </p:nvSpPr>
        <p:spPr>
          <a:xfrm rot="3682137">
            <a:off x="7183377" y="2785577"/>
            <a:ext cx="1482470" cy="230832"/>
          </a:xfrm>
          <a:prstGeom prst="rect">
            <a:avLst/>
          </a:prstGeom>
          <a:noFill/>
        </p:spPr>
        <p:txBody>
          <a:bodyPr wrap="square" rtlCol="0">
            <a:spAutoFit/>
          </a:bodyPr>
          <a:lstStyle/>
          <a:p>
            <a:r>
              <a:rPr lang="en-US" sz="900" dirty="0">
                <a:solidFill>
                  <a:schemeClr val="accent1">
                    <a:lumMod val="40000"/>
                    <a:lumOff val="60000"/>
                  </a:schemeClr>
                </a:solidFill>
                <a:latin typeface="Avenir Black"/>
                <a:cs typeface="Avenir Black"/>
              </a:rPr>
              <a:t>Reversing Current</a:t>
            </a:r>
          </a:p>
        </p:txBody>
      </p:sp>
      <p:pic>
        <p:nvPicPr>
          <p:cNvPr id="29" name="Picture 28" descr="PanamaxShip.pdf"/>
          <p:cNvPicPr>
            <a:picLocks noChangeAspect="1"/>
          </p:cNvPicPr>
          <p:nvPr/>
        </p:nvPicPr>
        <p:blipFill rotWithShape="1">
          <a:blip r:embed="rId3">
            <a:extLst>
              <a:ext uri="{28A0092B-C50C-407E-A947-70E740481C1C}">
                <a14:useLocalDpi xmlns:a14="http://schemas.microsoft.com/office/drawing/2010/main" val="0"/>
              </a:ext>
            </a:extLst>
          </a:blip>
          <a:srcRect l="31955" t="39643" r="31841" b="39532"/>
          <a:stretch/>
        </p:blipFill>
        <p:spPr>
          <a:xfrm flipH="1">
            <a:off x="9008559" y="4546483"/>
            <a:ext cx="1341356" cy="667778"/>
          </a:xfrm>
          <a:prstGeom prst="rect">
            <a:avLst/>
          </a:prstGeom>
        </p:spPr>
      </p:pic>
      <p:sp>
        <p:nvSpPr>
          <p:cNvPr id="34" name="Curved Down Arrow 33"/>
          <p:cNvSpPr/>
          <p:nvPr/>
        </p:nvSpPr>
        <p:spPr>
          <a:xfrm rot="21028518" flipH="1">
            <a:off x="8733849" y="3324292"/>
            <a:ext cx="361317" cy="899298"/>
          </a:xfrm>
          <a:prstGeom prst="curvedDownArrow">
            <a:avLst>
              <a:gd name="adj1" fmla="val 6525"/>
              <a:gd name="adj2" fmla="val 25494"/>
              <a:gd name="adj3" fmla="val 8108"/>
            </a:avLst>
          </a:prstGeom>
          <a:solidFill>
            <a:schemeClr val="accent6"/>
          </a:solid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35" name="Curved Down Arrow 34"/>
          <p:cNvSpPr/>
          <p:nvPr/>
        </p:nvSpPr>
        <p:spPr>
          <a:xfrm rot="528331">
            <a:off x="9443291" y="3312599"/>
            <a:ext cx="524027" cy="899298"/>
          </a:xfrm>
          <a:prstGeom prst="curvedDownArrow">
            <a:avLst>
              <a:gd name="adj1" fmla="val 6525"/>
              <a:gd name="adj2" fmla="val 25494"/>
              <a:gd name="adj3" fmla="val 8108"/>
            </a:avLst>
          </a:prstGeom>
          <a:solidFill>
            <a:schemeClr val="accent6"/>
          </a:solid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39" name="Straight Connector 38"/>
          <p:cNvCxnSpPr/>
          <p:nvPr/>
        </p:nvCxnSpPr>
        <p:spPr>
          <a:xfrm>
            <a:off x="9161102" y="4151739"/>
            <a:ext cx="123567" cy="431455"/>
          </a:xfrm>
          <a:prstGeom prst="line">
            <a:avLst/>
          </a:prstGeom>
          <a:ln w="381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35" idx="1"/>
          </p:cNvCxnSpPr>
          <p:nvPr/>
        </p:nvCxnSpPr>
        <p:spPr>
          <a:xfrm flipH="1">
            <a:off x="9282815" y="4169105"/>
            <a:ext cx="111626" cy="423899"/>
          </a:xfrm>
          <a:prstGeom prst="line">
            <a:avLst/>
          </a:prstGeom>
          <a:ln w="381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45" name="Curved Down Arrow 44"/>
          <p:cNvSpPr/>
          <p:nvPr/>
        </p:nvSpPr>
        <p:spPr>
          <a:xfrm rot="528331">
            <a:off x="9399735" y="2824892"/>
            <a:ext cx="494794" cy="1236053"/>
          </a:xfrm>
          <a:prstGeom prst="curvedDownArrow">
            <a:avLst>
              <a:gd name="adj1" fmla="val 6525"/>
              <a:gd name="adj2" fmla="val 25706"/>
              <a:gd name="adj3" fmla="val 8108"/>
            </a:avLst>
          </a:prstGeom>
          <a:solidFill>
            <a:schemeClr val="accent6"/>
          </a:solid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6" name="Curved Down Arrow 45"/>
          <p:cNvSpPr/>
          <p:nvPr/>
        </p:nvSpPr>
        <p:spPr>
          <a:xfrm rot="21071669" flipH="1">
            <a:off x="8891632" y="2801052"/>
            <a:ext cx="256314" cy="1236053"/>
          </a:xfrm>
          <a:prstGeom prst="curvedDownArrow">
            <a:avLst>
              <a:gd name="adj1" fmla="val 6525"/>
              <a:gd name="adj2" fmla="val 25706"/>
              <a:gd name="adj3" fmla="val 8108"/>
            </a:avLst>
          </a:prstGeom>
          <a:solidFill>
            <a:schemeClr val="accent6"/>
          </a:solidFill>
          <a:ln>
            <a:prstDash val="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cxnSp>
        <p:nvCxnSpPr>
          <p:cNvPr id="47" name="Straight Connector 46"/>
          <p:cNvCxnSpPr>
            <a:stCxn id="45" idx="1"/>
          </p:cNvCxnSpPr>
          <p:nvPr/>
        </p:nvCxnSpPr>
        <p:spPr>
          <a:xfrm flipH="1">
            <a:off x="9262106" y="4018260"/>
            <a:ext cx="61890" cy="568239"/>
          </a:xfrm>
          <a:prstGeom prst="line">
            <a:avLst/>
          </a:prstGeom>
          <a:ln w="381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9221475" y="3978618"/>
            <a:ext cx="57103" cy="608466"/>
          </a:xfrm>
          <a:prstGeom prst="line">
            <a:avLst/>
          </a:prstGeom>
          <a:ln w="3810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9456095" y="5292883"/>
            <a:ext cx="1242541" cy="400110"/>
          </a:xfrm>
          <a:prstGeom prst="rect">
            <a:avLst/>
          </a:prstGeom>
          <a:noFill/>
        </p:spPr>
        <p:txBody>
          <a:bodyPr wrap="square" rtlCol="0">
            <a:spAutoFit/>
          </a:bodyPr>
          <a:lstStyle/>
          <a:p>
            <a:r>
              <a:rPr lang="en-US" sz="1000" dirty="0">
                <a:solidFill>
                  <a:schemeClr val="accent6">
                    <a:lumMod val="40000"/>
                    <a:lumOff val="60000"/>
                  </a:schemeClr>
                </a:solidFill>
                <a:latin typeface="Avenir Black"/>
                <a:cs typeface="Avenir Black"/>
              </a:rPr>
              <a:t>Bulk tankers spray flakes downwind</a:t>
            </a:r>
          </a:p>
        </p:txBody>
      </p:sp>
      <p:sp>
        <p:nvSpPr>
          <p:cNvPr id="60" name="TextBox 59"/>
          <p:cNvSpPr txBox="1"/>
          <p:nvPr/>
        </p:nvSpPr>
        <p:spPr>
          <a:xfrm>
            <a:off x="6971510" y="4447975"/>
            <a:ext cx="1389738" cy="369332"/>
          </a:xfrm>
          <a:prstGeom prst="rect">
            <a:avLst/>
          </a:prstGeom>
          <a:noFill/>
          <a:ln>
            <a:noFill/>
          </a:ln>
        </p:spPr>
        <p:txBody>
          <a:bodyPr wrap="square" rtlCol="0">
            <a:spAutoFit/>
          </a:bodyPr>
          <a:lstStyle/>
          <a:p>
            <a:r>
              <a:rPr lang="en-US" sz="900" dirty="0">
                <a:solidFill>
                  <a:srgbClr val="CCFFCC"/>
                </a:solidFill>
                <a:latin typeface="Avenir Black"/>
                <a:cs typeface="Avenir Black"/>
              </a:rPr>
              <a:t>Fertilization develops a rich, stable ecology</a:t>
            </a:r>
          </a:p>
        </p:txBody>
      </p:sp>
      <p:pic>
        <p:nvPicPr>
          <p:cNvPr id="61" name="Picture 60" descr="MarineFoodWebPic.pdf"/>
          <p:cNvPicPr>
            <a:picLocks noChangeAspect="1"/>
          </p:cNvPicPr>
          <p:nvPr/>
        </p:nvPicPr>
        <p:blipFill rotWithShape="1">
          <a:blip r:embed="rId4">
            <a:extLst>
              <a:ext uri="{28A0092B-C50C-407E-A947-70E740481C1C}">
                <a14:useLocalDpi xmlns:a14="http://schemas.microsoft.com/office/drawing/2010/main" val="0"/>
              </a:ext>
            </a:extLst>
          </a:blip>
          <a:srcRect l="10621" t="30625" r="10632" b="30662"/>
          <a:stretch/>
        </p:blipFill>
        <p:spPr>
          <a:xfrm>
            <a:off x="195800" y="2805801"/>
            <a:ext cx="5650012" cy="4055561"/>
          </a:xfrm>
          <a:prstGeom prst="rect">
            <a:avLst/>
          </a:prstGeom>
        </p:spPr>
      </p:pic>
      <p:cxnSp>
        <p:nvCxnSpPr>
          <p:cNvPr id="63" name="Straight Connector 62"/>
          <p:cNvCxnSpPr/>
          <p:nvPr/>
        </p:nvCxnSpPr>
        <p:spPr>
          <a:xfrm rot="16200000" flipH="1">
            <a:off x="5671363" y="2987757"/>
            <a:ext cx="1500852" cy="1173363"/>
          </a:xfrm>
          <a:prstGeom prst="line">
            <a:avLst/>
          </a:prstGeom>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5159664" y="5009193"/>
            <a:ext cx="2533132" cy="1164482"/>
          </a:xfrm>
          <a:prstGeom prst="line">
            <a:avLst/>
          </a:prstGeom>
        </p:spPr>
        <p:style>
          <a:lnRef idx="2">
            <a:schemeClr val="accent1"/>
          </a:lnRef>
          <a:fillRef idx="0">
            <a:schemeClr val="accent1"/>
          </a:fillRef>
          <a:effectRef idx="1">
            <a:schemeClr val="accent1"/>
          </a:effectRef>
          <a:fontRef idx="minor">
            <a:schemeClr val="tx1"/>
          </a:fontRef>
        </p:style>
      </p:cxnSp>
      <p:sp>
        <p:nvSpPr>
          <p:cNvPr id="76" name="Up Arrow 75"/>
          <p:cNvSpPr/>
          <p:nvPr/>
        </p:nvSpPr>
        <p:spPr>
          <a:xfrm rot="19649931">
            <a:off x="1975551" y="1831172"/>
            <a:ext cx="156383" cy="1267305"/>
          </a:xfrm>
          <a:prstGeom prst="upArrow">
            <a:avLst/>
          </a:prstGeom>
          <a:solidFill>
            <a:srgbClr val="FFE52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Down Arrow 74"/>
          <p:cNvSpPr/>
          <p:nvPr/>
        </p:nvSpPr>
        <p:spPr>
          <a:xfrm rot="2057808">
            <a:off x="2729541" y="1429530"/>
            <a:ext cx="285440" cy="1799493"/>
          </a:xfrm>
          <a:prstGeom prst="downArrow">
            <a:avLst/>
          </a:prstGeom>
          <a:solidFill>
            <a:srgbClr val="FFE52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6-Point Star 70"/>
          <p:cNvSpPr/>
          <p:nvPr/>
        </p:nvSpPr>
        <p:spPr>
          <a:xfrm>
            <a:off x="3162645" y="1206054"/>
            <a:ext cx="525005" cy="503747"/>
          </a:xfrm>
          <a:prstGeom prst="star6">
            <a:avLst/>
          </a:prstGeom>
          <a:solidFill>
            <a:srgbClr val="FFE52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rot="3363080">
            <a:off x="1686236" y="2117707"/>
            <a:ext cx="1135431" cy="400110"/>
          </a:xfrm>
          <a:prstGeom prst="rect">
            <a:avLst/>
          </a:prstGeom>
          <a:noFill/>
        </p:spPr>
        <p:txBody>
          <a:bodyPr wrap="square" rtlCol="0">
            <a:spAutoFit/>
          </a:bodyPr>
          <a:lstStyle/>
          <a:p>
            <a:r>
              <a:rPr lang="en-US" sz="1000" dirty="0">
                <a:latin typeface="Avenir Black"/>
                <a:cs typeface="Avenir Black"/>
              </a:rPr>
              <a:t>Ocean </a:t>
            </a:r>
            <a:r>
              <a:rPr lang="en-US" sz="1000" dirty="0" err="1">
                <a:latin typeface="Avenir Black"/>
                <a:cs typeface="Avenir Black"/>
              </a:rPr>
              <a:t>albedo</a:t>
            </a:r>
            <a:r>
              <a:rPr lang="en-US" sz="800" dirty="0">
                <a:latin typeface="Avenir Black"/>
                <a:cs typeface="Avenir Black"/>
              </a:rPr>
              <a:t> </a:t>
            </a:r>
            <a:r>
              <a:rPr lang="en-US" sz="1000" dirty="0">
                <a:latin typeface="Avenir Black"/>
                <a:cs typeface="Avenir Black"/>
              </a:rPr>
              <a:t>increases</a:t>
            </a:r>
          </a:p>
        </p:txBody>
      </p:sp>
      <p:sp>
        <p:nvSpPr>
          <p:cNvPr id="80" name="Cloud 79"/>
          <p:cNvSpPr/>
          <p:nvPr/>
        </p:nvSpPr>
        <p:spPr>
          <a:xfrm>
            <a:off x="4928287" y="789339"/>
            <a:ext cx="1859935" cy="490040"/>
          </a:xfrm>
          <a:prstGeom prst="cloud">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TextBox 81"/>
          <p:cNvSpPr txBox="1"/>
          <p:nvPr/>
        </p:nvSpPr>
        <p:spPr>
          <a:xfrm>
            <a:off x="5358971" y="807269"/>
            <a:ext cx="1248822" cy="400110"/>
          </a:xfrm>
          <a:prstGeom prst="rect">
            <a:avLst/>
          </a:prstGeom>
          <a:noFill/>
        </p:spPr>
        <p:txBody>
          <a:bodyPr wrap="square" rtlCol="0">
            <a:spAutoFit/>
          </a:bodyPr>
          <a:lstStyle/>
          <a:p>
            <a:r>
              <a:rPr lang="en-US" sz="1000" dirty="0">
                <a:latin typeface="Avenir Black"/>
                <a:cs typeface="Avenir Black"/>
              </a:rPr>
              <a:t>Marine cloud </a:t>
            </a:r>
            <a:r>
              <a:rPr lang="en-US" sz="1000" dirty="0" err="1">
                <a:latin typeface="Avenir Black"/>
                <a:cs typeface="Avenir Black"/>
              </a:rPr>
              <a:t>albedo</a:t>
            </a:r>
            <a:r>
              <a:rPr lang="en-US" sz="1000" dirty="0">
                <a:latin typeface="Avenir Black"/>
                <a:cs typeface="Avenir Black"/>
              </a:rPr>
              <a:t> increases</a:t>
            </a:r>
          </a:p>
        </p:txBody>
      </p:sp>
      <p:sp>
        <p:nvSpPr>
          <p:cNvPr id="44" name="Up Arrow 43"/>
          <p:cNvSpPr/>
          <p:nvPr/>
        </p:nvSpPr>
        <p:spPr>
          <a:xfrm rot="3461869">
            <a:off x="3978973" y="399473"/>
            <a:ext cx="221020" cy="3528412"/>
          </a:xfrm>
          <a:prstGeom prst="upArrow">
            <a:avLst>
              <a:gd name="adj1" fmla="val 50000"/>
              <a:gd name="adj2" fmla="val 53789"/>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TextBox 80"/>
          <p:cNvSpPr txBox="1"/>
          <p:nvPr/>
        </p:nvSpPr>
        <p:spPr>
          <a:xfrm rot="19648173">
            <a:off x="3033013" y="2020370"/>
            <a:ext cx="2168767" cy="230832"/>
          </a:xfrm>
          <a:prstGeom prst="rect">
            <a:avLst/>
          </a:prstGeom>
          <a:noFill/>
        </p:spPr>
        <p:txBody>
          <a:bodyPr wrap="square" rtlCol="0">
            <a:spAutoFit/>
          </a:bodyPr>
          <a:lstStyle/>
          <a:p>
            <a:r>
              <a:rPr lang="en-US" sz="900" dirty="0">
                <a:latin typeface="Avenir Black"/>
                <a:cs typeface="Avenir Black"/>
              </a:rPr>
              <a:t>DMS emissions nucleate clouds</a:t>
            </a:r>
          </a:p>
        </p:txBody>
      </p:sp>
      <p:sp>
        <p:nvSpPr>
          <p:cNvPr id="50" name="TextBox 49"/>
          <p:cNvSpPr txBox="1"/>
          <p:nvPr/>
        </p:nvSpPr>
        <p:spPr>
          <a:xfrm>
            <a:off x="4502891" y="2273420"/>
            <a:ext cx="1021366" cy="276999"/>
          </a:xfrm>
          <a:prstGeom prst="rect">
            <a:avLst/>
          </a:prstGeom>
          <a:noFill/>
        </p:spPr>
        <p:txBody>
          <a:bodyPr wrap="square" rtlCol="0">
            <a:spAutoFit/>
          </a:bodyPr>
          <a:lstStyle/>
          <a:p>
            <a:r>
              <a:rPr lang="en-US" sz="1200" b="1" i="1" dirty="0">
                <a:solidFill>
                  <a:schemeClr val="bg2"/>
                </a:solidFill>
              </a:rPr>
              <a:t>Arabian Sea</a:t>
            </a:r>
          </a:p>
        </p:txBody>
      </p:sp>
      <p:sp>
        <p:nvSpPr>
          <p:cNvPr id="51" name="TextBox 50"/>
          <p:cNvSpPr txBox="1"/>
          <p:nvPr/>
        </p:nvSpPr>
        <p:spPr>
          <a:xfrm>
            <a:off x="10737664" y="1571856"/>
            <a:ext cx="664590" cy="369332"/>
          </a:xfrm>
          <a:prstGeom prst="rect">
            <a:avLst/>
          </a:prstGeom>
          <a:noFill/>
        </p:spPr>
        <p:txBody>
          <a:bodyPr wrap="none" rtlCol="0">
            <a:spAutoFit/>
          </a:bodyPr>
          <a:lstStyle/>
          <a:p>
            <a:r>
              <a:rPr lang="en-US" b="1" dirty="0"/>
              <a:t>India</a:t>
            </a:r>
          </a:p>
        </p:txBody>
      </p:sp>
      <p:sp>
        <p:nvSpPr>
          <p:cNvPr id="52" name="TextBox 51"/>
          <p:cNvSpPr txBox="1"/>
          <p:nvPr/>
        </p:nvSpPr>
        <p:spPr>
          <a:xfrm>
            <a:off x="168747" y="630519"/>
            <a:ext cx="808211" cy="369332"/>
          </a:xfrm>
          <a:prstGeom prst="rect">
            <a:avLst/>
          </a:prstGeom>
          <a:noFill/>
        </p:spPr>
        <p:txBody>
          <a:bodyPr wrap="square" rtlCol="0">
            <a:spAutoFit/>
          </a:bodyPr>
          <a:lstStyle/>
          <a:p>
            <a:r>
              <a:rPr lang="en-US" b="1" dirty="0"/>
              <a:t>Oman</a:t>
            </a:r>
          </a:p>
        </p:txBody>
      </p:sp>
    </p:spTree>
    <p:extLst>
      <p:ext uri="{BB962C8B-B14F-4D97-AF65-F5344CB8AC3E}">
        <p14:creationId xmlns:p14="http://schemas.microsoft.com/office/powerpoint/2010/main" val="1359193552"/>
      </p:ext>
    </p:extLst>
  </p:cSld>
  <p:clrMapOvr>
    <a:masterClrMapping/>
  </p:clrMapOvr>
  <mc:AlternateContent xmlns:mc="http://schemas.openxmlformats.org/markup-compatibility/2006" xmlns:p14="http://schemas.microsoft.com/office/powerpoint/2010/main">
    <mc:Choice Requires="p14">
      <p:transition spd="slow" p14:dur="2000" advTm="75699"/>
    </mc:Choice>
    <mc:Fallback xmlns="">
      <p:transition spd="slow" advTm="7569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 </a:t>
            </a:r>
          </a:p>
        </p:txBody>
      </p:sp>
      <p:sp>
        <p:nvSpPr>
          <p:cNvPr id="3" name="Content Placeholder 2"/>
          <p:cNvSpPr>
            <a:spLocks noGrp="1"/>
          </p:cNvSpPr>
          <p:nvPr>
            <p:ph idx="1"/>
          </p:nvPr>
        </p:nvSpPr>
        <p:spPr/>
        <p:txBody>
          <a:bodyPr/>
          <a:lstStyle/>
          <a:p>
            <a:r>
              <a:rPr lang="en-GB" dirty="0"/>
              <a:t>Detailed papers relating to this presentation can be found on the Envisionation web site www.Envisionation.co.uk</a:t>
            </a:r>
          </a:p>
          <a:p>
            <a:r>
              <a:rPr lang="en-GB" dirty="0"/>
              <a:t>Contact</a:t>
            </a:r>
          </a:p>
          <a:p>
            <a:pPr lvl="1"/>
            <a:r>
              <a:rPr lang="en-GB" dirty="0"/>
              <a:t>Bru Pearce on 	</a:t>
            </a:r>
            <a:r>
              <a:rPr lang="en-GB" dirty="0">
                <a:hlinkClick r:id="rId2"/>
              </a:rPr>
              <a:t>Bru@Envisionation.org</a:t>
            </a:r>
            <a:r>
              <a:rPr lang="en-GB" dirty="0"/>
              <a:t> mobile +44 7740 854713</a:t>
            </a:r>
          </a:p>
          <a:p>
            <a:pPr lvl="1"/>
            <a:r>
              <a:rPr lang="en-GB" dirty="0"/>
              <a:t>Sev Clarke on 	</a:t>
            </a:r>
            <a:r>
              <a:rPr lang="en-GB" dirty="0">
                <a:hlinkClick r:id="rId3"/>
              </a:rPr>
              <a:t>sevclarke@me.com</a:t>
            </a:r>
            <a:endParaRPr lang="en-GB" dirty="0"/>
          </a:p>
          <a:p>
            <a:r>
              <a:rPr lang="en-GB" dirty="0"/>
              <a:t>Envisionation is also engaged in projects to deliver sustainable environmental and economic solutions to Small Island Developing States</a:t>
            </a:r>
          </a:p>
          <a:p>
            <a:pPr marL="457200" lvl="1" indent="0">
              <a:buNone/>
            </a:pPr>
            <a:endParaRPr lang="en-GB" dirty="0"/>
          </a:p>
          <a:p>
            <a:pPr marL="457200" lvl="1" indent="0">
              <a:buNone/>
            </a:pPr>
            <a:endParaRPr lang="en-GB" dirty="0"/>
          </a:p>
          <a:p>
            <a:endParaRPr lang="en-GB" dirty="0"/>
          </a:p>
          <a:p>
            <a:endParaRPr lang="en-GB" dirty="0"/>
          </a:p>
        </p:txBody>
      </p:sp>
    </p:spTree>
    <p:extLst>
      <p:ext uri="{BB962C8B-B14F-4D97-AF65-F5344CB8AC3E}">
        <p14:creationId xmlns:p14="http://schemas.microsoft.com/office/powerpoint/2010/main" val="2240673254"/>
      </p:ext>
    </p:extLst>
  </p:cSld>
  <p:clrMapOvr>
    <a:masterClrMapping/>
  </p:clrMapOvr>
  <mc:AlternateContent xmlns:mc="http://schemas.openxmlformats.org/markup-compatibility/2006" xmlns:p14="http://schemas.microsoft.com/office/powerpoint/2010/main">
    <mc:Choice Requires="p14">
      <p:transition spd="slow" p14:dur="2000" advTm="38680"/>
    </mc:Choice>
    <mc:Fallback xmlns="">
      <p:transition spd="slow" advTm="386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1" y="-14445"/>
            <a:ext cx="12217681" cy="6872445"/>
          </a:xfrm>
          <a:prstGeom prst="rect">
            <a:avLst/>
          </a:prstGeom>
        </p:spPr>
      </p:pic>
      <p:sp>
        <p:nvSpPr>
          <p:cNvPr id="2" name="TextBox 1"/>
          <p:cNvSpPr txBox="1"/>
          <p:nvPr/>
        </p:nvSpPr>
        <p:spPr>
          <a:xfrm>
            <a:off x="258792" y="685800"/>
            <a:ext cx="2753349" cy="2954655"/>
          </a:xfrm>
          <a:prstGeom prst="rect">
            <a:avLst/>
          </a:prstGeom>
          <a:noFill/>
        </p:spPr>
        <p:txBody>
          <a:bodyPr wrap="square" rtlCol="0">
            <a:spAutoFit/>
          </a:bodyPr>
          <a:lstStyle/>
          <a:p>
            <a:r>
              <a:rPr lang="en-GB" sz="2400" dirty="0">
                <a:solidFill>
                  <a:schemeClr val="bg1"/>
                </a:solidFill>
              </a:rPr>
              <a:t>The Blue Planet. </a:t>
            </a:r>
          </a:p>
          <a:p>
            <a:r>
              <a:rPr lang="en-GB" sz="2400" dirty="0">
                <a:solidFill>
                  <a:schemeClr val="bg1"/>
                </a:solidFill>
              </a:rPr>
              <a:t>In the last 50 years it has lost 40% of its phytoplankton which leads us to ask should it really be this colour?</a:t>
            </a:r>
          </a:p>
          <a:p>
            <a:endParaRPr lang="en-GB" dirty="0">
              <a:solidFill>
                <a:schemeClr val="bg1"/>
              </a:solidFill>
            </a:endParaRPr>
          </a:p>
        </p:txBody>
      </p:sp>
    </p:spTree>
    <p:extLst>
      <p:ext uri="{BB962C8B-B14F-4D97-AF65-F5344CB8AC3E}">
        <p14:creationId xmlns:p14="http://schemas.microsoft.com/office/powerpoint/2010/main" val="889170344"/>
      </p:ext>
    </p:extLst>
  </p:cSld>
  <p:clrMapOvr>
    <a:masterClrMapping/>
  </p:clrMapOvr>
  <mc:AlternateContent xmlns:mc="http://schemas.openxmlformats.org/markup-compatibility/2006" xmlns:p14="http://schemas.microsoft.com/office/powerpoint/2010/main">
    <mc:Choice Requires="p14">
      <p:transition p14:dur="0" advTm="21772"/>
    </mc:Choice>
    <mc:Fallback xmlns="">
      <p:transition advTm="2177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23698"/>
            <a:ext cx="12165205" cy="6842928"/>
          </a:xfrm>
          <a:prstGeom prst="rect">
            <a:avLst/>
          </a:prstGeom>
        </p:spPr>
      </p:pic>
      <p:sp>
        <p:nvSpPr>
          <p:cNvPr id="2" name="TextBox 1"/>
          <p:cNvSpPr txBox="1"/>
          <p:nvPr/>
        </p:nvSpPr>
        <p:spPr>
          <a:xfrm>
            <a:off x="336176" y="605118"/>
            <a:ext cx="2743200" cy="2677656"/>
          </a:xfrm>
          <a:prstGeom prst="rect">
            <a:avLst/>
          </a:prstGeom>
          <a:noFill/>
        </p:spPr>
        <p:txBody>
          <a:bodyPr wrap="square" rtlCol="0">
            <a:spAutoFit/>
          </a:bodyPr>
          <a:lstStyle/>
          <a:p>
            <a:r>
              <a:rPr lang="en-GB" sz="2400" dirty="0">
                <a:solidFill>
                  <a:schemeClr val="bg1"/>
                </a:solidFill>
              </a:rPr>
              <a:t>Just 400 years ago had the same picture been taken from space we might well have christened it the Turquoise Planet</a:t>
            </a:r>
          </a:p>
        </p:txBody>
      </p:sp>
      <p:sp>
        <p:nvSpPr>
          <p:cNvPr id="4" name="TextBox 3"/>
          <p:cNvSpPr txBox="1"/>
          <p:nvPr/>
        </p:nvSpPr>
        <p:spPr>
          <a:xfrm>
            <a:off x="9652959" y="605118"/>
            <a:ext cx="2449902" cy="4524315"/>
          </a:xfrm>
          <a:prstGeom prst="rect">
            <a:avLst/>
          </a:prstGeom>
          <a:noFill/>
        </p:spPr>
        <p:txBody>
          <a:bodyPr wrap="square" rtlCol="0">
            <a:spAutoFit/>
          </a:bodyPr>
          <a:lstStyle/>
          <a:p>
            <a:r>
              <a:rPr lang="en-GB" sz="2400" dirty="0">
                <a:solidFill>
                  <a:schemeClr val="bg1"/>
                </a:solidFill>
              </a:rPr>
              <a:t>This planet had a far greater biosphere totalling possibly 2 to 6 times the current amount of organic carbon</a:t>
            </a:r>
          </a:p>
          <a:p>
            <a:endParaRPr lang="en-GB" sz="2400" dirty="0">
              <a:solidFill>
                <a:schemeClr val="bg1"/>
              </a:solidFill>
            </a:endParaRPr>
          </a:p>
          <a:p>
            <a:r>
              <a:rPr lang="en-GB" sz="2400" dirty="0">
                <a:solidFill>
                  <a:schemeClr val="bg1"/>
                </a:solidFill>
              </a:rPr>
              <a:t>As a consequence it was far more resilient than it is now</a:t>
            </a:r>
          </a:p>
        </p:txBody>
      </p:sp>
    </p:spTree>
    <p:extLst>
      <p:ext uri="{BB962C8B-B14F-4D97-AF65-F5344CB8AC3E}">
        <p14:creationId xmlns:p14="http://schemas.microsoft.com/office/powerpoint/2010/main" val="2623589525"/>
      </p:ext>
    </p:extLst>
  </p:cSld>
  <p:clrMapOvr>
    <a:masterClrMapping/>
  </p:clrMapOvr>
  <mc:AlternateContent xmlns:mc="http://schemas.openxmlformats.org/markup-compatibility/2006" xmlns:p14="http://schemas.microsoft.com/office/powerpoint/2010/main">
    <mc:Choice Requires="p14">
      <p:transition spd="med" p14:dur="700" advTm="41861">
        <p:fade/>
      </p:transition>
    </mc:Choice>
    <mc:Fallback xmlns="">
      <p:transition spd="med" advTm="4186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000750" cy="4267200"/>
          </a:xfrm>
          <a:prstGeom prst="rect">
            <a:avLst/>
          </a:prstGeom>
        </p:spPr>
      </p:pic>
      <p:pic>
        <p:nvPicPr>
          <p:cNvPr id="3" name="Picture 2"/>
          <p:cNvPicPr>
            <a:picLocks noChangeAspect="1"/>
          </p:cNvPicPr>
          <p:nvPr/>
        </p:nvPicPr>
        <p:blipFill>
          <a:blip r:embed="rId3"/>
          <a:stretch>
            <a:fillRect/>
          </a:stretch>
        </p:blipFill>
        <p:spPr>
          <a:xfrm>
            <a:off x="6124755" y="2004204"/>
            <a:ext cx="6067245" cy="4853796"/>
          </a:xfrm>
          <a:prstGeom prst="rect">
            <a:avLst/>
          </a:prstGeom>
        </p:spPr>
      </p:pic>
      <p:sp>
        <p:nvSpPr>
          <p:cNvPr id="4" name="TextBox 3"/>
          <p:cNvSpPr txBox="1"/>
          <p:nvPr/>
        </p:nvSpPr>
        <p:spPr>
          <a:xfrm>
            <a:off x="6443932" y="319177"/>
            <a:ext cx="5391510" cy="923330"/>
          </a:xfrm>
          <a:prstGeom prst="rect">
            <a:avLst/>
          </a:prstGeom>
          <a:noFill/>
        </p:spPr>
        <p:txBody>
          <a:bodyPr wrap="square" rtlCol="0">
            <a:spAutoFit/>
          </a:bodyPr>
          <a:lstStyle/>
          <a:p>
            <a:r>
              <a:rPr lang="en-GB" dirty="0"/>
              <a:t>That was before we are killed more than 90% of the whales and massively reduced the numbers of large fish in the sea.</a:t>
            </a:r>
          </a:p>
        </p:txBody>
      </p:sp>
      <p:sp>
        <p:nvSpPr>
          <p:cNvPr id="5" name="TextBox 4"/>
          <p:cNvSpPr txBox="1"/>
          <p:nvPr/>
        </p:nvSpPr>
        <p:spPr>
          <a:xfrm>
            <a:off x="258792" y="4787660"/>
            <a:ext cx="5512280" cy="923330"/>
          </a:xfrm>
          <a:prstGeom prst="rect">
            <a:avLst/>
          </a:prstGeom>
          <a:noFill/>
        </p:spPr>
        <p:txBody>
          <a:bodyPr wrap="square" rtlCol="0">
            <a:spAutoFit/>
          </a:bodyPr>
          <a:lstStyle/>
          <a:p>
            <a:r>
              <a:rPr lang="en-GB" dirty="0"/>
              <a:t>Along with them we have lost a huge amount of the circulation of key marine nutrients such as iron and phosphate</a:t>
            </a:r>
          </a:p>
        </p:txBody>
      </p:sp>
    </p:spTree>
    <p:extLst>
      <p:ext uri="{BB962C8B-B14F-4D97-AF65-F5344CB8AC3E}">
        <p14:creationId xmlns:p14="http://schemas.microsoft.com/office/powerpoint/2010/main" val="114247064"/>
      </p:ext>
    </p:extLst>
  </p:cSld>
  <p:clrMapOvr>
    <a:masterClrMapping/>
  </p:clrMapOvr>
  <mc:AlternateContent xmlns:mc="http://schemas.openxmlformats.org/markup-compatibility/2006" xmlns:p14="http://schemas.microsoft.com/office/powerpoint/2010/main">
    <mc:Choice Requires="p14">
      <p:transition spd="slow" p14:dur="2000" advTm="45400"/>
    </mc:Choice>
    <mc:Fallback xmlns="">
      <p:transition spd="slow" advTm="454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8146" y="1447800"/>
            <a:ext cx="8743950" cy="5410200"/>
          </a:xfrm>
          <a:prstGeom prst="rect">
            <a:avLst/>
          </a:prstGeom>
        </p:spPr>
      </p:pic>
      <p:sp>
        <p:nvSpPr>
          <p:cNvPr id="3" name="Title 2"/>
          <p:cNvSpPr>
            <a:spLocks noGrp="1"/>
          </p:cNvSpPr>
          <p:nvPr>
            <p:ph type="title"/>
          </p:nvPr>
        </p:nvSpPr>
        <p:spPr>
          <a:xfrm>
            <a:off x="1698146" y="122237"/>
            <a:ext cx="8743950" cy="1325563"/>
          </a:xfrm>
        </p:spPr>
        <p:txBody>
          <a:bodyPr/>
          <a:lstStyle/>
          <a:p>
            <a:r>
              <a:rPr lang="en-GB" dirty="0"/>
              <a:t>The loss of phytoplankton has to have affected the planets albedo</a:t>
            </a:r>
          </a:p>
        </p:txBody>
      </p:sp>
    </p:spTree>
    <p:extLst>
      <p:ext uri="{BB962C8B-B14F-4D97-AF65-F5344CB8AC3E}">
        <p14:creationId xmlns:p14="http://schemas.microsoft.com/office/powerpoint/2010/main" val="726485496"/>
      </p:ext>
    </p:extLst>
  </p:cSld>
  <p:clrMapOvr>
    <a:masterClrMapping/>
  </p:clrMapOvr>
  <mc:AlternateContent xmlns:mc="http://schemas.openxmlformats.org/markup-compatibility/2006" xmlns:p14="http://schemas.microsoft.com/office/powerpoint/2010/main">
    <mc:Choice Requires="p14">
      <p:transition spd="slow" p14:dur="2000" advTm="32532"/>
    </mc:Choice>
    <mc:Fallback xmlns="">
      <p:transition spd="slow" advTm="3253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85353" y="1008640"/>
            <a:ext cx="8028038" cy="4683022"/>
          </a:xfrm>
          <a:prstGeom prst="rect">
            <a:avLst/>
          </a:prstGeom>
        </p:spPr>
      </p:pic>
      <p:sp>
        <p:nvSpPr>
          <p:cNvPr id="5" name="TextBox 4"/>
          <p:cNvSpPr txBox="1"/>
          <p:nvPr/>
        </p:nvSpPr>
        <p:spPr>
          <a:xfrm>
            <a:off x="200968" y="300754"/>
            <a:ext cx="11425166" cy="707886"/>
          </a:xfrm>
          <a:prstGeom prst="rect">
            <a:avLst/>
          </a:prstGeom>
          <a:noFill/>
        </p:spPr>
        <p:txBody>
          <a:bodyPr wrap="square" rtlCol="0">
            <a:spAutoFit/>
          </a:bodyPr>
          <a:lstStyle/>
          <a:p>
            <a:r>
              <a:rPr lang="en-GB" sz="2000" dirty="0"/>
              <a:t>For the biosphere to recapture atmospheric carbon we require a growth medium with sunlight and nutrients</a:t>
            </a:r>
          </a:p>
          <a:p>
            <a:endParaRPr lang="en-GB" sz="2000" dirty="0"/>
          </a:p>
        </p:txBody>
      </p:sp>
      <p:sp>
        <p:nvSpPr>
          <p:cNvPr id="4" name="TextBox 3"/>
          <p:cNvSpPr txBox="1"/>
          <p:nvPr/>
        </p:nvSpPr>
        <p:spPr>
          <a:xfrm>
            <a:off x="2185353" y="6100554"/>
            <a:ext cx="8028038" cy="369332"/>
          </a:xfrm>
          <a:prstGeom prst="rect">
            <a:avLst/>
          </a:prstGeom>
          <a:noFill/>
        </p:spPr>
        <p:txBody>
          <a:bodyPr wrap="square" rtlCol="0">
            <a:spAutoFit/>
          </a:bodyPr>
          <a:lstStyle/>
          <a:p>
            <a:pPr algn="ctr"/>
            <a:r>
              <a:rPr lang="en-GB" dirty="0"/>
              <a:t>The oceans provide this but we need to put back some nutrients</a:t>
            </a:r>
          </a:p>
        </p:txBody>
      </p:sp>
    </p:spTree>
    <p:extLst>
      <p:ext uri="{BB962C8B-B14F-4D97-AF65-F5344CB8AC3E}">
        <p14:creationId xmlns:p14="http://schemas.microsoft.com/office/powerpoint/2010/main" val="891335197"/>
      </p:ext>
    </p:extLst>
  </p:cSld>
  <p:clrMapOvr>
    <a:masterClrMapping/>
  </p:clrMapOvr>
  <mc:AlternateContent xmlns:mc="http://schemas.openxmlformats.org/markup-compatibility/2006" xmlns:p14="http://schemas.microsoft.com/office/powerpoint/2010/main">
    <mc:Choice Requires="p14">
      <p:transition spd="slow" p14:dur="2000" advTm="118498"/>
    </mc:Choice>
    <mc:Fallback xmlns="">
      <p:transition spd="slow" advTm="1184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99517" y="282443"/>
            <a:ext cx="8008157" cy="5338771"/>
          </a:xfrm>
          <a:prstGeom prst="rect">
            <a:avLst/>
          </a:prstGeom>
        </p:spPr>
      </p:pic>
      <p:sp>
        <p:nvSpPr>
          <p:cNvPr id="5" name="TextBox 4"/>
          <p:cNvSpPr txBox="1"/>
          <p:nvPr/>
        </p:nvSpPr>
        <p:spPr>
          <a:xfrm>
            <a:off x="1899517" y="5723769"/>
            <a:ext cx="8178980" cy="923330"/>
          </a:xfrm>
          <a:prstGeom prst="rect">
            <a:avLst/>
          </a:prstGeom>
          <a:noFill/>
        </p:spPr>
        <p:txBody>
          <a:bodyPr wrap="square" rtlCol="0">
            <a:spAutoFit/>
          </a:bodyPr>
          <a:lstStyle/>
          <a:p>
            <a:r>
              <a:rPr lang="en-GB" dirty="0"/>
              <a:t>Plankton blooms provide much the fastest creation of biomass on the planet, but typically stimulated by nutrients from volcanic or desert dust which sinks quickly through the water column they bloom and die before stable ecosystems can form</a:t>
            </a:r>
          </a:p>
        </p:txBody>
      </p:sp>
    </p:spTree>
    <p:extLst>
      <p:ext uri="{BB962C8B-B14F-4D97-AF65-F5344CB8AC3E}">
        <p14:creationId xmlns:p14="http://schemas.microsoft.com/office/powerpoint/2010/main" val="617724944"/>
      </p:ext>
    </p:extLst>
  </p:cSld>
  <p:clrMapOvr>
    <a:masterClrMapping/>
  </p:clrMapOvr>
  <mc:AlternateContent xmlns:mc="http://schemas.openxmlformats.org/markup-compatibility/2006" xmlns:p14="http://schemas.microsoft.com/office/powerpoint/2010/main">
    <mc:Choice Requires="p14">
      <p:transition spd="slow" p14:dur="2000" advTm="32160"/>
    </mc:Choice>
    <mc:Fallback xmlns="">
      <p:transition spd="slow" advTm="3216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4000" y="817802"/>
            <a:ext cx="9144000" cy="3876675"/>
          </a:xfrm>
          <a:prstGeom prst="rect">
            <a:avLst/>
          </a:prstGeom>
        </p:spPr>
      </p:pic>
      <p:sp>
        <p:nvSpPr>
          <p:cNvPr id="3" name="TextBox 2"/>
          <p:cNvSpPr txBox="1"/>
          <p:nvPr/>
        </p:nvSpPr>
        <p:spPr>
          <a:xfrm>
            <a:off x="1535502" y="5287992"/>
            <a:ext cx="9161253" cy="1323439"/>
          </a:xfrm>
          <a:prstGeom prst="rect">
            <a:avLst/>
          </a:prstGeom>
          <a:noFill/>
        </p:spPr>
        <p:txBody>
          <a:bodyPr wrap="square" rtlCol="0">
            <a:spAutoFit/>
          </a:bodyPr>
          <a:lstStyle/>
          <a:p>
            <a:r>
              <a:rPr lang="en-GB" sz="2000" dirty="0"/>
              <a:t>Phytoplankton produce 50% of our oxygen but reduce in numbers and biodiversity as the sea becomes more acidic</a:t>
            </a:r>
          </a:p>
          <a:p>
            <a:r>
              <a:rPr lang="en-GB" sz="2000" dirty="0"/>
              <a:t>What is required is long term availability of nutrients so that more complex ecosystems can survive.</a:t>
            </a:r>
          </a:p>
        </p:txBody>
      </p:sp>
      <p:sp>
        <p:nvSpPr>
          <p:cNvPr id="4" name="TextBox 3"/>
          <p:cNvSpPr txBox="1"/>
          <p:nvPr/>
        </p:nvSpPr>
        <p:spPr>
          <a:xfrm>
            <a:off x="9184194" y="4737318"/>
            <a:ext cx="3392993" cy="253916"/>
          </a:xfrm>
          <a:prstGeom prst="rect">
            <a:avLst/>
          </a:prstGeom>
          <a:noFill/>
        </p:spPr>
        <p:txBody>
          <a:bodyPr wrap="square" rtlCol="0">
            <a:spAutoFit/>
          </a:bodyPr>
          <a:lstStyle/>
          <a:p>
            <a:r>
              <a:rPr lang="en-GB" sz="1050" dirty="0"/>
              <a:t>Credit to Dr Richard Kirby</a:t>
            </a:r>
          </a:p>
        </p:txBody>
      </p:sp>
    </p:spTree>
    <p:extLst>
      <p:ext uri="{BB962C8B-B14F-4D97-AF65-F5344CB8AC3E}">
        <p14:creationId xmlns:p14="http://schemas.microsoft.com/office/powerpoint/2010/main" val="4181833481"/>
      </p:ext>
    </p:extLst>
  </p:cSld>
  <p:clrMapOvr>
    <a:masterClrMapping/>
  </p:clrMapOvr>
  <mc:AlternateContent xmlns:mc="http://schemas.openxmlformats.org/markup-compatibility/2006" xmlns:p14="http://schemas.microsoft.com/office/powerpoint/2010/main">
    <mc:Choice Requires="p14">
      <p:transition spd="slow" p14:dur="2000" advTm="31797"/>
    </mc:Choice>
    <mc:Fallback xmlns="">
      <p:transition spd="slow" advTm="3179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906" y="0"/>
            <a:ext cx="3280433" cy="2979967"/>
          </a:xfrm>
          <a:prstGeom prst="rect">
            <a:avLst/>
          </a:prstGeom>
        </p:spPr>
      </p:pic>
      <p:pic>
        <p:nvPicPr>
          <p:cNvPr id="3" name="Picture 2"/>
          <p:cNvPicPr>
            <a:picLocks noChangeAspect="1"/>
          </p:cNvPicPr>
          <p:nvPr/>
        </p:nvPicPr>
        <p:blipFill>
          <a:blip r:embed="rId3"/>
          <a:stretch>
            <a:fillRect/>
          </a:stretch>
        </p:blipFill>
        <p:spPr>
          <a:xfrm>
            <a:off x="4179295" y="1016665"/>
            <a:ext cx="2116183" cy="3066306"/>
          </a:xfrm>
          <a:prstGeom prst="rect">
            <a:avLst/>
          </a:prstGeom>
        </p:spPr>
      </p:pic>
      <p:pic>
        <p:nvPicPr>
          <p:cNvPr id="4" name="Picture 3"/>
          <p:cNvPicPr>
            <a:picLocks noChangeAspect="1"/>
          </p:cNvPicPr>
          <p:nvPr/>
        </p:nvPicPr>
        <p:blipFill>
          <a:blip r:embed="rId4"/>
          <a:stretch>
            <a:fillRect/>
          </a:stretch>
        </p:blipFill>
        <p:spPr>
          <a:xfrm>
            <a:off x="25906" y="3499939"/>
            <a:ext cx="3296769" cy="2147976"/>
          </a:xfrm>
          <a:prstGeom prst="rect">
            <a:avLst/>
          </a:prstGeom>
        </p:spPr>
      </p:pic>
      <p:pic>
        <p:nvPicPr>
          <p:cNvPr id="5" name="Picture 4"/>
          <p:cNvPicPr>
            <a:picLocks noChangeAspect="1"/>
          </p:cNvPicPr>
          <p:nvPr/>
        </p:nvPicPr>
        <p:blipFill>
          <a:blip r:embed="rId5"/>
          <a:stretch>
            <a:fillRect/>
          </a:stretch>
        </p:blipFill>
        <p:spPr>
          <a:xfrm flipV="1">
            <a:off x="7303686" y="1019492"/>
            <a:ext cx="2185371" cy="1194258"/>
          </a:xfrm>
          <a:prstGeom prst="rect">
            <a:avLst/>
          </a:prstGeom>
        </p:spPr>
      </p:pic>
      <p:sp>
        <p:nvSpPr>
          <p:cNvPr id="6" name="TextBox 5"/>
          <p:cNvSpPr txBox="1"/>
          <p:nvPr/>
        </p:nvSpPr>
        <p:spPr>
          <a:xfrm>
            <a:off x="25906" y="3131389"/>
            <a:ext cx="3280433" cy="369332"/>
          </a:xfrm>
          <a:prstGeom prst="rect">
            <a:avLst/>
          </a:prstGeom>
          <a:noFill/>
        </p:spPr>
        <p:txBody>
          <a:bodyPr wrap="square" rtlCol="0">
            <a:spAutoFit/>
          </a:bodyPr>
          <a:lstStyle/>
          <a:p>
            <a:r>
              <a:rPr lang="en-GB" dirty="0"/>
              <a:t>Rice husks include silica </a:t>
            </a:r>
          </a:p>
        </p:txBody>
      </p:sp>
      <p:sp>
        <p:nvSpPr>
          <p:cNvPr id="7" name="TextBox 6"/>
          <p:cNvSpPr txBox="1"/>
          <p:nvPr/>
        </p:nvSpPr>
        <p:spPr>
          <a:xfrm>
            <a:off x="138023" y="5666298"/>
            <a:ext cx="3184652" cy="923330"/>
          </a:xfrm>
          <a:prstGeom prst="rect">
            <a:avLst/>
          </a:prstGeom>
          <a:noFill/>
        </p:spPr>
        <p:txBody>
          <a:bodyPr wrap="square" rtlCol="0">
            <a:spAutoFit/>
          </a:bodyPr>
          <a:lstStyle/>
          <a:p>
            <a:r>
              <a:rPr lang="en-GB" dirty="0"/>
              <a:t>Mineral tailings rich in iron, silica, phosphorus and trace elements. </a:t>
            </a:r>
          </a:p>
        </p:txBody>
      </p:sp>
      <p:sp>
        <p:nvSpPr>
          <p:cNvPr id="8" name="TextBox 7"/>
          <p:cNvSpPr txBox="1"/>
          <p:nvPr/>
        </p:nvSpPr>
        <p:spPr>
          <a:xfrm>
            <a:off x="3611277" y="266496"/>
            <a:ext cx="7406868" cy="830997"/>
          </a:xfrm>
          <a:prstGeom prst="rect">
            <a:avLst/>
          </a:prstGeom>
          <a:noFill/>
        </p:spPr>
        <p:txBody>
          <a:bodyPr wrap="square" rtlCol="0">
            <a:spAutoFit/>
          </a:bodyPr>
          <a:lstStyle/>
          <a:p>
            <a:r>
              <a:rPr lang="en-GB" sz="2400" dirty="0"/>
              <a:t>The solution is buoyant fertiliser flakes made from waste products </a:t>
            </a:r>
          </a:p>
        </p:txBody>
      </p:sp>
      <p:pic>
        <p:nvPicPr>
          <p:cNvPr id="10" name="Picture 9"/>
          <p:cNvPicPr>
            <a:picLocks noChangeAspect="1"/>
          </p:cNvPicPr>
          <p:nvPr/>
        </p:nvPicPr>
        <p:blipFill>
          <a:blip r:embed="rId6"/>
          <a:stretch>
            <a:fillRect/>
          </a:stretch>
        </p:blipFill>
        <p:spPr>
          <a:xfrm>
            <a:off x="7303686" y="3255667"/>
            <a:ext cx="4382943" cy="3453114"/>
          </a:xfrm>
          <a:prstGeom prst="rect">
            <a:avLst/>
          </a:prstGeom>
        </p:spPr>
      </p:pic>
      <p:sp>
        <p:nvSpPr>
          <p:cNvPr id="9" name="TextBox 8"/>
          <p:cNvSpPr txBox="1"/>
          <p:nvPr/>
        </p:nvSpPr>
        <p:spPr>
          <a:xfrm>
            <a:off x="9575321" y="1016665"/>
            <a:ext cx="2381503" cy="1200329"/>
          </a:xfrm>
          <a:prstGeom prst="rect">
            <a:avLst/>
          </a:prstGeom>
          <a:noFill/>
        </p:spPr>
        <p:txBody>
          <a:bodyPr wrap="square" rtlCol="0">
            <a:spAutoFit/>
          </a:bodyPr>
          <a:lstStyle/>
          <a:p>
            <a:r>
              <a:rPr lang="en-GB" dirty="0"/>
              <a:t>Flakes approx. </a:t>
            </a:r>
          </a:p>
          <a:p>
            <a:r>
              <a:rPr lang="en-GB" dirty="0"/>
              <a:t>0.3-0.5cm2 in area at 10 to 100 per m2 of ocean</a:t>
            </a:r>
          </a:p>
        </p:txBody>
      </p:sp>
      <p:sp>
        <p:nvSpPr>
          <p:cNvPr id="11" name="TextBox 10"/>
          <p:cNvSpPr txBox="1"/>
          <p:nvPr/>
        </p:nvSpPr>
        <p:spPr>
          <a:xfrm>
            <a:off x="4287446" y="1932316"/>
            <a:ext cx="2056973" cy="707886"/>
          </a:xfrm>
          <a:prstGeom prst="rect">
            <a:avLst/>
          </a:prstGeom>
          <a:noFill/>
        </p:spPr>
        <p:txBody>
          <a:bodyPr wrap="none" rtlCol="0">
            <a:spAutoFit/>
          </a:bodyPr>
          <a:lstStyle/>
          <a:p>
            <a:r>
              <a:rPr lang="en-GB" sz="4000" dirty="0">
                <a:solidFill>
                  <a:schemeClr val="bg1"/>
                </a:solidFill>
                <a:effectLst>
                  <a:outerShdw blurRad="38100" dist="38100" dir="2700000" algn="tl">
                    <a:srgbClr val="000000">
                      <a:alpha val="43137"/>
                    </a:srgbClr>
                  </a:outerShdw>
                </a:effectLst>
              </a:rPr>
              <a:t>Hot-melt</a:t>
            </a:r>
          </a:p>
        </p:txBody>
      </p:sp>
      <p:sp>
        <p:nvSpPr>
          <p:cNvPr id="13" name="TextBox 12"/>
          <p:cNvSpPr txBox="1"/>
          <p:nvPr/>
        </p:nvSpPr>
        <p:spPr>
          <a:xfrm>
            <a:off x="7303686" y="2306407"/>
            <a:ext cx="4266924" cy="923330"/>
          </a:xfrm>
          <a:prstGeom prst="rect">
            <a:avLst/>
          </a:prstGeom>
          <a:noFill/>
        </p:spPr>
        <p:txBody>
          <a:bodyPr wrap="square" rtlCol="0">
            <a:spAutoFit/>
          </a:bodyPr>
          <a:lstStyle/>
          <a:p>
            <a:r>
              <a:rPr lang="en-GB" dirty="0"/>
              <a:t>These float on the surface for 6 -12 months providing nutrients and a habitat for micro organisms</a:t>
            </a:r>
          </a:p>
        </p:txBody>
      </p:sp>
      <p:sp>
        <p:nvSpPr>
          <p:cNvPr id="12" name="Plus 11"/>
          <p:cNvSpPr/>
          <p:nvPr/>
        </p:nvSpPr>
        <p:spPr>
          <a:xfrm>
            <a:off x="3322675" y="2838091"/>
            <a:ext cx="619597" cy="58659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qual 13"/>
          <p:cNvSpPr/>
          <p:nvPr/>
        </p:nvSpPr>
        <p:spPr>
          <a:xfrm>
            <a:off x="6512943" y="1457864"/>
            <a:ext cx="560717" cy="422694"/>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59062493"/>
      </p:ext>
    </p:extLst>
  </p:cSld>
  <p:clrMapOvr>
    <a:masterClrMapping/>
  </p:clrMapOvr>
  <mc:AlternateContent xmlns:mc="http://schemas.openxmlformats.org/markup-compatibility/2006" xmlns:p14="http://schemas.microsoft.com/office/powerpoint/2010/main">
    <mc:Choice Requires="p14">
      <p:transition spd="slow" p14:dur="2000" advTm="57047"/>
    </mc:Choice>
    <mc:Fallback xmlns="">
      <p:transition spd="slow" advTm="57047"/>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1BA5DACE13841AFC506486D3F7B70" ma:contentTypeVersion="4" ma:contentTypeDescription="Create a new document." ma:contentTypeScope="" ma:versionID="448025e76a07a268f51977879ac3137a">
  <xsd:schema xmlns:xsd="http://www.w3.org/2001/XMLSchema" xmlns:xs="http://www.w3.org/2001/XMLSchema" xmlns:p="http://schemas.microsoft.com/office/2006/metadata/properties" xmlns:ns2="3794eabc-4fe5-4ea5-b1d6-97ca1166cf75" targetNamespace="http://schemas.microsoft.com/office/2006/metadata/properties" ma:root="true" ma:fieldsID="c8fd579f00e5f9775d28532208ea1205" ns2:_="">
    <xsd:import namespace="3794eabc-4fe5-4ea5-b1d6-97ca1166cf7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94eabc-4fe5-4ea5-b1d6-97ca1166cf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39AABC-5E6E-4DFD-8A68-2691CF8E846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94eabc-4fe5-4ea5-b1d6-97ca1166cf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1A2EC7D-1FF7-4F14-A99F-3ABEEB56C595}">
  <ds:schemaRefs>
    <ds:schemaRef ds:uri="http://schemas.microsoft.com/sharepoint/v3/contenttype/forms"/>
  </ds:schemaRefs>
</ds:datastoreItem>
</file>

<file path=customXml/itemProps3.xml><?xml version="1.0" encoding="utf-8"?>
<ds:datastoreItem xmlns:ds="http://schemas.openxmlformats.org/officeDocument/2006/customXml" ds:itemID="{B55E3293-620D-4234-9214-C0E75C879F74}">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4000</TotalTime>
  <Words>805</Words>
  <Application>Microsoft Macintosh PowerPoint</Application>
  <PresentationFormat>Widescreen</PresentationFormat>
  <Paragraphs>82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Avenir Black</vt:lpstr>
      <vt:lpstr>Calibri</vt:lpstr>
      <vt:lpstr>Calibri Light</vt:lpstr>
      <vt:lpstr>Office Theme</vt:lpstr>
      <vt:lpstr>Ocean fertilisation by buoyant flakes</vt:lpstr>
      <vt:lpstr>PowerPoint Presentation</vt:lpstr>
      <vt:lpstr>PowerPoint Presentation</vt:lpstr>
      <vt:lpstr>PowerPoint Presentation</vt:lpstr>
      <vt:lpstr>The loss of phytoplankton has to have affected the planets albedo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beneficial impacts are:</vt:lpstr>
      <vt:lpstr>Call to action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Bru Pearce</dc:creator>
  <cp:lastModifiedBy>Sev Clarke</cp:lastModifiedBy>
  <cp:revision>58</cp:revision>
  <cp:lastPrinted>2015-04-22T12:15:04Z</cp:lastPrinted>
  <dcterms:created xsi:type="dcterms:W3CDTF">2015-04-17T11:53:49Z</dcterms:created>
  <dcterms:modified xsi:type="dcterms:W3CDTF">2022-10-13T06:00:20Z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0x0101002471BA5DACE13841AFC506486D3F7B70</vt:lpwstr>
  </property>
  <property fmtid="{D5CDD505-2E9C-101B-9397-08002B2CF9AE}" pid="3" name="Order">
    <vt:r8>1060200</vt:r8>
  </property>
  <property fmtid="{D5CDD505-2E9C-101B-9397-08002B2CF9AE}" pid="4" name="ComplianceAssetId">
    <vt:lpwstr/>
  </property>
  <property fmtid="{D5CDD505-2E9C-101B-9397-08002B2CF9AE}" pid="5" name="_ExtendedDescription">
    <vt:lpwstr/>
  </property>
</Properties>
</file>